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sldIdLst>
    <p:sldId id="256" r:id="rId5"/>
    <p:sldId id="268" r:id="rId6"/>
    <p:sldId id="272" r:id="rId7"/>
    <p:sldId id="262" r:id="rId8"/>
    <p:sldId id="273" r:id="rId9"/>
    <p:sldId id="258" r:id="rId10"/>
    <p:sldId id="259" r:id="rId11"/>
    <p:sldId id="261"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cardo Flores" initials="RF" lastIdx="1" clrIdx="0">
    <p:extLst>
      <p:ext uri="{19B8F6BF-5375-455C-9EA6-DF929625EA0E}">
        <p15:presenceInfo xmlns:p15="http://schemas.microsoft.com/office/powerpoint/2012/main" userId="d2c3f2af610630b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C75D5"/>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103" d="100"/>
          <a:sy n="103" d="100"/>
        </p:scale>
        <p:origin x="176"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svg>
</file>

<file path=ppt/media/image4.sv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0292D5-12E9-4AA6-9D9B-8CE65D034116}" type="datetimeFigureOut">
              <a:rPr lang="en-US" smtClean="0"/>
              <a:t>7/3/20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84A573-40E5-4FC7-A505-D01C054C546C}" type="slidenum">
              <a:rPr lang="en-US" smtClean="0"/>
              <a:t>‹#›</a:t>
            </a:fld>
            <a:endParaRPr lang="en-US"/>
          </a:p>
        </p:txBody>
      </p:sp>
    </p:spTree>
    <p:extLst>
      <p:ext uri="{BB962C8B-B14F-4D97-AF65-F5344CB8AC3E}">
        <p14:creationId xmlns:p14="http://schemas.microsoft.com/office/powerpoint/2010/main" val="3683882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FAFCF-4335-41EC-A00A-8B09A9DC4A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2537684-AD77-4011-B0A7-0F0381F963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9079FC-6475-4A05-B79F-9FA283897649}"/>
              </a:ext>
            </a:extLst>
          </p:cNvPr>
          <p:cNvSpPr>
            <a:spLocks noGrp="1"/>
          </p:cNvSpPr>
          <p:nvPr>
            <p:ph type="dt" sz="half" idx="10"/>
          </p:nvPr>
        </p:nvSpPr>
        <p:spPr/>
        <p:txBody>
          <a:bodyPr/>
          <a:lstStyle/>
          <a:p>
            <a:fld id="{3BDEE50A-46D7-41A8-9107-72422B397B26}" type="datetime1">
              <a:rPr lang="en-US" smtClean="0"/>
              <a:t>7/3/20</a:t>
            </a:fld>
            <a:endParaRPr lang="en-US"/>
          </a:p>
        </p:txBody>
      </p:sp>
      <p:sp>
        <p:nvSpPr>
          <p:cNvPr id="5" name="Footer Placeholder 4">
            <a:extLst>
              <a:ext uri="{FF2B5EF4-FFF2-40B4-BE49-F238E27FC236}">
                <a16:creationId xmlns:a16="http://schemas.microsoft.com/office/drawing/2014/main" id="{1A0D59C8-BDD0-4D6B-974C-D7999F2413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C92FAA-D08D-44BC-9CD3-D5A565E99ADD}"/>
              </a:ext>
            </a:extLst>
          </p:cNvPr>
          <p:cNvSpPr>
            <a:spLocks noGrp="1"/>
          </p:cNvSpPr>
          <p:nvPr>
            <p:ph type="sldNum" sz="quarter" idx="12"/>
          </p:nvPr>
        </p:nvSpPr>
        <p:spPr>
          <a:xfrm>
            <a:off x="8610600" y="6070022"/>
            <a:ext cx="2743200" cy="365125"/>
          </a:xfrm>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1404150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89E58-7403-4BEF-B078-E29BDF8F5C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C87FDF0-FD7D-4CDF-B6E8-386A2045EFF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59BFF8-3546-4E42-A83E-BD42406E3EC0}"/>
              </a:ext>
            </a:extLst>
          </p:cNvPr>
          <p:cNvSpPr>
            <a:spLocks noGrp="1"/>
          </p:cNvSpPr>
          <p:nvPr>
            <p:ph type="dt" sz="half" idx="10"/>
          </p:nvPr>
        </p:nvSpPr>
        <p:spPr/>
        <p:txBody>
          <a:bodyPr/>
          <a:lstStyle/>
          <a:p>
            <a:fld id="{4CAD043C-4B29-4762-8C67-05BAB1DEB7A9}" type="datetime1">
              <a:rPr lang="en-US" smtClean="0"/>
              <a:t>7/3/20</a:t>
            </a:fld>
            <a:endParaRPr lang="en-US"/>
          </a:p>
        </p:txBody>
      </p:sp>
      <p:sp>
        <p:nvSpPr>
          <p:cNvPr id="5" name="Footer Placeholder 4">
            <a:extLst>
              <a:ext uri="{FF2B5EF4-FFF2-40B4-BE49-F238E27FC236}">
                <a16:creationId xmlns:a16="http://schemas.microsoft.com/office/drawing/2014/main" id="{20F0B05D-7549-4986-AC95-CA54D5AD76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7E5FBF-2871-4F33-A1C1-93984CA07311}"/>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1949380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74A3C8-F7C4-4BD3-BA94-B081841EAE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13D82E-DF32-4CC7-BE05-6D7EFB7C5E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B6972D-0CE9-47D4-B461-E5FD5126A37F}"/>
              </a:ext>
            </a:extLst>
          </p:cNvPr>
          <p:cNvSpPr>
            <a:spLocks noGrp="1"/>
          </p:cNvSpPr>
          <p:nvPr>
            <p:ph type="dt" sz="half" idx="10"/>
          </p:nvPr>
        </p:nvSpPr>
        <p:spPr/>
        <p:txBody>
          <a:bodyPr/>
          <a:lstStyle/>
          <a:p>
            <a:fld id="{493452EA-CF5E-4421-84C3-A7DF78994CA2}" type="datetime1">
              <a:rPr lang="en-US" smtClean="0"/>
              <a:t>7/3/20</a:t>
            </a:fld>
            <a:endParaRPr lang="en-US"/>
          </a:p>
        </p:txBody>
      </p:sp>
      <p:sp>
        <p:nvSpPr>
          <p:cNvPr id="5" name="Footer Placeholder 4">
            <a:extLst>
              <a:ext uri="{FF2B5EF4-FFF2-40B4-BE49-F238E27FC236}">
                <a16:creationId xmlns:a16="http://schemas.microsoft.com/office/drawing/2014/main" id="{3A0C7DFC-0132-4857-AD32-0A68046421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7DB9C4-E09E-4B17-8B9B-F84ECBB60944}"/>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30735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40D44-0283-401C-A5A3-E1E7AC1593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052DD9-9936-4871-81F1-0B3ABC3613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85CB35-CCA0-4EC7-8950-D210C0FF3CA2}"/>
              </a:ext>
            </a:extLst>
          </p:cNvPr>
          <p:cNvSpPr>
            <a:spLocks noGrp="1"/>
          </p:cNvSpPr>
          <p:nvPr>
            <p:ph type="dt" sz="half" idx="10"/>
          </p:nvPr>
        </p:nvSpPr>
        <p:spPr/>
        <p:txBody>
          <a:bodyPr/>
          <a:lstStyle/>
          <a:p>
            <a:fld id="{7F65FB13-C140-43FC-9B8B-E7524F5ED2E4}" type="datetime1">
              <a:rPr lang="en-US" smtClean="0"/>
              <a:t>7/3/20</a:t>
            </a:fld>
            <a:endParaRPr lang="en-US"/>
          </a:p>
        </p:txBody>
      </p:sp>
      <p:sp>
        <p:nvSpPr>
          <p:cNvPr id="5" name="Footer Placeholder 4">
            <a:extLst>
              <a:ext uri="{FF2B5EF4-FFF2-40B4-BE49-F238E27FC236}">
                <a16:creationId xmlns:a16="http://schemas.microsoft.com/office/drawing/2014/main" id="{27BB1210-4BDA-4119-8705-80029F304B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59899D-84D7-443B-BA82-144B2DDCD9E9}"/>
              </a:ext>
            </a:extLst>
          </p:cNvPr>
          <p:cNvSpPr>
            <a:spLocks noGrp="1"/>
          </p:cNvSpPr>
          <p:nvPr>
            <p:ph type="sldNum" sz="quarter" idx="12"/>
          </p:nvPr>
        </p:nvSpPr>
        <p:spPr>
          <a:xfrm>
            <a:off x="8610600" y="6084094"/>
            <a:ext cx="2743200" cy="365125"/>
          </a:xfrm>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187153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1831D-41FF-4421-9844-7527BFE751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C1B138-7374-429F-A125-46D8D020BA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D37BA0-2AF3-4A99-B8EE-570B4FD5C225}"/>
              </a:ext>
            </a:extLst>
          </p:cNvPr>
          <p:cNvSpPr>
            <a:spLocks noGrp="1"/>
          </p:cNvSpPr>
          <p:nvPr>
            <p:ph type="dt" sz="half" idx="10"/>
          </p:nvPr>
        </p:nvSpPr>
        <p:spPr/>
        <p:txBody>
          <a:bodyPr/>
          <a:lstStyle/>
          <a:p>
            <a:fld id="{F7FDB40C-C28E-4771-B338-8672B966CCF6}" type="datetime1">
              <a:rPr lang="en-US" smtClean="0"/>
              <a:t>7/3/20</a:t>
            </a:fld>
            <a:endParaRPr lang="en-US"/>
          </a:p>
        </p:txBody>
      </p:sp>
      <p:sp>
        <p:nvSpPr>
          <p:cNvPr id="5" name="Footer Placeholder 4">
            <a:extLst>
              <a:ext uri="{FF2B5EF4-FFF2-40B4-BE49-F238E27FC236}">
                <a16:creationId xmlns:a16="http://schemas.microsoft.com/office/drawing/2014/main" id="{2C14F171-4FF9-4ADD-9C61-BC1A7B7488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DA3E78-88CA-4DF8-B347-1051FC56EBBF}"/>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4111427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82497-1C1B-423A-AD1B-EADBC932D1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49AED-BADF-4409-AF30-DCCF737197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6F4B20-7F49-4C48-AAC9-2965F7F8E8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58F486-2812-4192-AA1B-F7394544C645}"/>
              </a:ext>
            </a:extLst>
          </p:cNvPr>
          <p:cNvSpPr>
            <a:spLocks noGrp="1"/>
          </p:cNvSpPr>
          <p:nvPr>
            <p:ph type="dt" sz="half" idx="10"/>
          </p:nvPr>
        </p:nvSpPr>
        <p:spPr/>
        <p:txBody>
          <a:bodyPr/>
          <a:lstStyle/>
          <a:p>
            <a:fld id="{CFD034F0-3E88-4E7B-A0DA-F6F8E9D301B5}" type="datetime1">
              <a:rPr lang="en-US" smtClean="0"/>
              <a:t>7/3/20</a:t>
            </a:fld>
            <a:endParaRPr lang="en-US"/>
          </a:p>
        </p:txBody>
      </p:sp>
      <p:sp>
        <p:nvSpPr>
          <p:cNvPr id="6" name="Footer Placeholder 5">
            <a:extLst>
              <a:ext uri="{FF2B5EF4-FFF2-40B4-BE49-F238E27FC236}">
                <a16:creationId xmlns:a16="http://schemas.microsoft.com/office/drawing/2014/main" id="{B6E9F772-1F97-4C27-AAB5-232D7F99FE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E7AFEF-8E10-4380-B9A5-352AE4F5A901}"/>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2303053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C7F7-5F67-44AC-BF1E-423560A0CC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DC98F4-7501-4F1D-8E5B-B5EA5125CD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A38778-976C-44FF-87C0-EC65BB8C8C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E6B928-461A-4551-9687-0952BDDFE4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E1A979-676D-4A5C-A89B-F3B0FC10F4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ED34510-F38C-42B2-9DB6-396B51B438A7}"/>
              </a:ext>
            </a:extLst>
          </p:cNvPr>
          <p:cNvSpPr>
            <a:spLocks noGrp="1"/>
          </p:cNvSpPr>
          <p:nvPr>
            <p:ph type="dt" sz="half" idx="10"/>
          </p:nvPr>
        </p:nvSpPr>
        <p:spPr/>
        <p:txBody>
          <a:bodyPr/>
          <a:lstStyle/>
          <a:p>
            <a:fld id="{ECB7C323-C73B-4485-BA67-738B3D0226CF}" type="datetime1">
              <a:rPr lang="en-US" smtClean="0"/>
              <a:t>7/3/20</a:t>
            </a:fld>
            <a:endParaRPr lang="en-US"/>
          </a:p>
        </p:txBody>
      </p:sp>
      <p:sp>
        <p:nvSpPr>
          <p:cNvPr id="8" name="Footer Placeholder 7">
            <a:extLst>
              <a:ext uri="{FF2B5EF4-FFF2-40B4-BE49-F238E27FC236}">
                <a16:creationId xmlns:a16="http://schemas.microsoft.com/office/drawing/2014/main" id="{72069F30-D907-47A5-A257-88480D9375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D7DBF3-05B9-44C0-803C-860046F5F570}"/>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488297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3DAEA-DBA9-4D8C-9241-9AA3468F7C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8BC198-7041-4026-9C4B-523E12626E02}"/>
              </a:ext>
            </a:extLst>
          </p:cNvPr>
          <p:cNvSpPr>
            <a:spLocks noGrp="1"/>
          </p:cNvSpPr>
          <p:nvPr>
            <p:ph type="dt" sz="half" idx="10"/>
          </p:nvPr>
        </p:nvSpPr>
        <p:spPr/>
        <p:txBody>
          <a:bodyPr/>
          <a:lstStyle/>
          <a:p>
            <a:fld id="{02E78167-9B5E-49E4-A806-ADFED586E75A}" type="datetime1">
              <a:rPr lang="en-US" smtClean="0"/>
              <a:t>7/3/20</a:t>
            </a:fld>
            <a:endParaRPr lang="en-US"/>
          </a:p>
        </p:txBody>
      </p:sp>
      <p:sp>
        <p:nvSpPr>
          <p:cNvPr id="4" name="Footer Placeholder 3">
            <a:extLst>
              <a:ext uri="{FF2B5EF4-FFF2-40B4-BE49-F238E27FC236}">
                <a16:creationId xmlns:a16="http://schemas.microsoft.com/office/drawing/2014/main" id="{74C6B2DD-E8CB-4892-A63A-79098CB0DA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5BEEFD-9898-484F-AE20-1F6DB574AC39}"/>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2772032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E10157-D9BB-49C3-AFCF-BE26B9C39E9B}"/>
              </a:ext>
            </a:extLst>
          </p:cNvPr>
          <p:cNvSpPr>
            <a:spLocks noGrp="1"/>
          </p:cNvSpPr>
          <p:nvPr>
            <p:ph type="dt" sz="half" idx="10"/>
          </p:nvPr>
        </p:nvSpPr>
        <p:spPr/>
        <p:txBody>
          <a:bodyPr/>
          <a:lstStyle/>
          <a:p>
            <a:fld id="{ABB4C6A9-73D0-4B4C-A369-9EC52093A140}" type="datetime1">
              <a:rPr lang="en-US" smtClean="0"/>
              <a:t>7/3/20</a:t>
            </a:fld>
            <a:endParaRPr lang="en-US"/>
          </a:p>
        </p:txBody>
      </p:sp>
      <p:sp>
        <p:nvSpPr>
          <p:cNvPr id="3" name="Footer Placeholder 2">
            <a:extLst>
              <a:ext uri="{FF2B5EF4-FFF2-40B4-BE49-F238E27FC236}">
                <a16:creationId xmlns:a16="http://schemas.microsoft.com/office/drawing/2014/main" id="{90444AC7-1A73-4CFB-925F-62C8724B9A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C39285-902F-4172-8B3F-6E5FDB8360C6}"/>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690206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18F7E-7CD9-47C8-9D71-0FD04E7292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EFD3B7-7D48-4460-833B-4E34253EFF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FDD289-4F53-490E-900F-888E39B826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448DF4-958E-4D70-8613-AC16BE73C573}"/>
              </a:ext>
            </a:extLst>
          </p:cNvPr>
          <p:cNvSpPr>
            <a:spLocks noGrp="1"/>
          </p:cNvSpPr>
          <p:nvPr>
            <p:ph type="dt" sz="half" idx="10"/>
          </p:nvPr>
        </p:nvSpPr>
        <p:spPr/>
        <p:txBody>
          <a:bodyPr/>
          <a:lstStyle/>
          <a:p>
            <a:fld id="{4E590762-1B68-4C53-A2B8-825CC59297F3}" type="datetime1">
              <a:rPr lang="en-US" smtClean="0"/>
              <a:t>7/3/20</a:t>
            </a:fld>
            <a:endParaRPr lang="en-US"/>
          </a:p>
        </p:txBody>
      </p:sp>
      <p:sp>
        <p:nvSpPr>
          <p:cNvPr id="6" name="Footer Placeholder 5">
            <a:extLst>
              <a:ext uri="{FF2B5EF4-FFF2-40B4-BE49-F238E27FC236}">
                <a16:creationId xmlns:a16="http://schemas.microsoft.com/office/drawing/2014/main" id="{70241623-EF6B-4F03-A069-9561F73C11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DBF772-4066-4AA2-BD31-633A9BCDC51C}"/>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809331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F00F-0F03-4D05-ADD0-61E1A55145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48B5F0E-3EB2-4F42-81E5-DDF5D65A43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769BECE-6E8F-43F9-87DB-2EE9CFA240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C20725-F908-4E1D-B02E-6334F3EF8F17}"/>
              </a:ext>
            </a:extLst>
          </p:cNvPr>
          <p:cNvSpPr>
            <a:spLocks noGrp="1"/>
          </p:cNvSpPr>
          <p:nvPr>
            <p:ph type="dt" sz="half" idx="10"/>
          </p:nvPr>
        </p:nvSpPr>
        <p:spPr/>
        <p:txBody>
          <a:bodyPr/>
          <a:lstStyle/>
          <a:p>
            <a:fld id="{0C237A88-ACAA-4974-86E2-4F3DA87A783B}" type="datetime1">
              <a:rPr lang="en-US" smtClean="0"/>
              <a:t>7/3/20</a:t>
            </a:fld>
            <a:endParaRPr lang="en-US"/>
          </a:p>
        </p:txBody>
      </p:sp>
      <p:sp>
        <p:nvSpPr>
          <p:cNvPr id="6" name="Footer Placeholder 5">
            <a:extLst>
              <a:ext uri="{FF2B5EF4-FFF2-40B4-BE49-F238E27FC236}">
                <a16:creationId xmlns:a16="http://schemas.microsoft.com/office/drawing/2014/main" id="{639EFC56-ABA0-49C2-8E66-ABB32D2802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A0B353-AB37-455F-A435-4FD7CB9A39FD}"/>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2704441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73259D-AE1E-427B-B1A7-944E212502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999C45-AA2A-47C1-964B-4828B0670B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DE7F6D-F07D-466E-ADF5-AEC534BA05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EEBAEA-5E7D-4343-B4F2-96004B7F3C15}" type="datetime1">
              <a:rPr lang="en-US" smtClean="0"/>
              <a:t>7/3/20</a:t>
            </a:fld>
            <a:endParaRPr lang="en-US"/>
          </a:p>
        </p:txBody>
      </p:sp>
      <p:sp>
        <p:nvSpPr>
          <p:cNvPr id="5" name="Footer Placeholder 4">
            <a:extLst>
              <a:ext uri="{FF2B5EF4-FFF2-40B4-BE49-F238E27FC236}">
                <a16:creationId xmlns:a16="http://schemas.microsoft.com/office/drawing/2014/main" id="{13A99A01-061D-417C-BD9F-56B5F8BE0F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62E024C-2D0C-47B3-BD1E-FF87F7F733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7FE027-31FB-4A1E-92BA-511346DB0406}" type="slidenum">
              <a:rPr lang="en-US" smtClean="0"/>
              <a:t>‹#›</a:t>
            </a:fld>
            <a:endParaRPr lang="en-US"/>
          </a:p>
        </p:txBody>
      </p:sp>
    </p:spTree>
    <p:extLst>
      <p:ext uri="{BB962C8B-B14F-4D97-AF65-F5344CB8AC3E}">
        <p14:creationId xmlns:p14="http://schemas.microsoft.com/office/powerpoint/2010/main" val="1521964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audio" Target="../media/media18.m4a"/><Relationship Id="rId13" Type="http://schemas.openxmlformats.org/officeDocument/2006/relationships/image" Target="../media/image4.svg"/><Relationship Id="rId3" Type="http://schemas.microsoft.com/office/2007/relationships/media" Target="../media/media16.m4a"/><Relationship Id="rId7" Type="http://schemas.microsoft.com/office/2007/relationships/media" Target="../media/media18.m4a"/><Relationship Id="rId12"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audio" Target="../media/media17.m4a"/><Relationship Id="rId11" Type="http://schemas.openxmlformats.org/officeDocument/2006/relationships/image" Target="../media/image1.png"/><Relationship Id="rId5" Type="http://schemas.microsoft.com/office/2007/relationships/media" Target="../media/media17.m4a"/><Relationship Id="rId10" Type="http://schemas.openxmlformats.org/officeDocument/2006/relationships/hyperlink" Target="https://www.sciencedirect.com/science/article/abs/pii/S0964830517300276" TargetMode="External"/><Relationship Id="rId4" Type="http://schemas.openxmlformats.org/officeDocument/2006/relationships/audio" Target="../media/media16.m4a"/><Relationship Id="rId9"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media" Target="../media/media4.m4a"/><Relationship Id="rId13" Type="http://schemas.openxmlformats.org/officeDocument/2006/relationships/image" Target="../media/image3.svg"/><Relationship Id="rId3" Type="http://schemas.openxmlformats.org/officeDocument/2006/relationships/audio" Target="../media/media1.m4a"/><Relationship Id="rId7" Type="http://schemas.openxmlformats.org/officeDocument/2006/relationships/audio" Target="../media/media3.m4a"/><Relationship Id="rId12" Type="http://schemas.openxmlformats.org/officeDocument/2006/relationships/image" Target="../media/image2.png"/><Relationship Id="rId2" Type="http://schemas.microsoft.com/office/2007/relationships/media" Target="../media/media1.m4a"/><Relationship Id="rId1" Type="http://schemas.openxmlformats.org/officeDocument/2006/relationships/themeOverride" Target="../theme/themeOverride1.xml"/><Relationship Id="rId6" Type="http://schemas.microsoft.com/office/2007/relationships/media" Target="../media/media3.m4a"/><Relationship Id="rId11" Type="http://schemas.openxmlformats.org/officeDocument/2006/relationships/image" Target="../media/image1.png"/><Relationship Id="rId5" Type="http://schemas.openxmlformats.org/officeDocument/2006/relationships/audio" Target="../media/media2.m4a"/><Relationship Id="rId10" Type="http://schemas.openxmlformats.org/officeDocument/2006/relationships/slideLayout" Target="../slideLayouts/slideLayout2.xml"/><Relationship Id="rId4" Type="http://schemas.microsoft.com/office/2007/relationships/media" Target="../media/media2.m4a"/><Relationship Id="rId9" Type="http://schemas.openxmlformats.org/officeDocument/2006/relationships/audio" Target="../media/media4.m4a"/><Relationship Id="rId1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microsoft.com/office/2007/relationships/media" Target="../media/media6.m4a"/><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6.m4a"/></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8.m4a"/><Relationship Id="rId7" Type="http://schemas.openxmlformats.org/officeDocument/2006/relationships/image" Target="../media/image4.sv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8.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microsoft.com/office/2007/relationships/media" Target="../media/media12.m4a"/><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2.m4a"/></Relationships>
</file>

<file path=ppt/slides/_rels/slide9.xml.rels><?xml version="1.0" encoding="UTF-8" standalone="yes"?>
<Relationships xmlns="http://schemas.openxmlformats.org/package/2006/relationships"><Relationship Id="rId8" Type="http://schemas.openxmlformats.org/officeDocument/2006/relationships/image" Target="../media/image4.svg"/><Relationship Id="rId3" Type="http://schemas.microsoft.com/office/2007/relationships/media" Target="../media/media14.m4a"/><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hyperlink" Target="https://www.intechopen.com/books/recent-progress-in-organometallic-chemistry/radical-mechanisms-in-the-metallocenes" TargetMode="External"/><Relationship Id="rId5" Type="http://schemas.openxmlformats.org/officeDocument/2006/relationships/slideLayout" Target="../slideLayouts/slideLayout2.xml"/><Relationship Id="rId4" Type="http://schemas.openxmlformats.org/officeDocument/2006/relationships/audio" Target="../media/media14.m4a"/><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9F80D9-DC15-4647-AB5F-52176111C607}"/>
              </a:ext>
            </a:extLst>
          </p:cNvPr>
          <p:cNvSpPr>
            <a:spLocks noGrp="1"/>
          </p:cNvSpPr>
          <p:nvPr>
            <p:ph type="ctrTitle"/>
          </p:nvPr>
        </p:nvSpPr>
        <p:spPr>
          <a:xfrm>
            <a:off x="1524000" y="1122362"/>
            <a:ext cx="9144000" cy="2840037"/>
          </a:xfrm>
        </p:spPr>
        <p:txBody>
          <a:bodyPr>
            <a:normAutofit/>
          </a:bodyPr>
          <a:lstStyle/>
          <a:p>
            <a:r>
              <a:rPr lang="en-US" sz="5800" dirty="0"/>
              <a:t>Q&amp;A Group 03.07.2020</a:t>
            </a:r>
          </a:p>
        </p:txBody>
      </p:sp>
      <p:sp>
        <p:nvSpPr>
          <p:cNvPr id="3" name="Subtitle 2">
            <a:extLst>
              <a:ext uri="{FF2B5EF4-FFF2-40B4-BE49-F238E27FC236}">
                <a16:creationId xmlns:a16="http://schemas.microsoft.com/office/drawing/2014/main" id="{EBE98C55-3219-418F-A119-33764C6FEDA2}"/>
              </a:ext>
            </a:extLst>
          </p:cNvPr>
          <p:cNvSpPr>
            <a:spLocks noGrp="1"/>
          </p:cNvSpPr>
          <p:nvPr>
            <p:ph type="subTitle" idx="1"/>
          </p:nvPr>
        </p:nvSpPr>
        <p:spPr>
          <a:xfrm>
            <a:off x="1524000" y="4256436"/>
            <a:ext cx="9144000" cy="1600818"/>
          </a:xfrm>
        </p:spPr>
        <p:txBody>
          <a:bodyPr>
            <a:normAutofit/>
          </a:bodyPr>
          <a:lstStyle/>
          <a:p>
            <a:r>
              <a:rPr lang="en-US" dirty="0">
                <a:solidFill>
                  <a:schemeClr val="accent1">
                    <a:lumMod val="60000"/>
                    <a:lumOff val="40000"/>
                  </a:schemeClr>
                </a:solidFill>
              </a:rPr>
              <a:t>In this section, all your questions have been categorized to be answered more efficiently.</a:t>
            </a:r>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8D164410-BC44-4BD9-8454-3531CAA7626C}"/>
              </a:ext>
            </a:extLst>
          </p:cNvPr>
          <p:cNvSpPr>
            <a:spLocks noGrp="1"/>
          </p:cNvSpPr>
          <p:nvPr>
            <p:ph type="sldNum" sz="quarter" idx="12"/>
          </p:nvPr>
        </p:nvSpPr>
        <p:spPr/>
        <p:txBody>
          <a:bodyPr/>
          <a:lstStyle/>
          <a:p>
            <a:fld id="{887FE027-31FB-4A1E-92BA-511346DB0406}" type="slidenum">
              <a:rPr lang="en-US" smtClean="0"/>
              <a:t>1</a:t>
            </a:fld>
            <a:endParaRPr lang="en-US"/>
          </a:p>
        </p:txBody>
      </p:sp>
    </p:spTree>
    <p:extLst>
      <p:ext uri="{BB962C8B-B14F-4D97-AF65-F5344CB8AC3E}">
        <p14:creationId xmlns:p14="http://schemas.microsoft.com/office/powerpoint/2010/main" val="26740687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661C38-A3E7-4B1C-816D-C2ED6E6E2815}"/>
              </a:ext>
            </a:extLst>
          </p:cNvPr>
          <p:cNvSpPr>
            <a:spLocks noGrp="1"/>
          </p:cNvSpPr>
          <p:nvPr>
            <p:ph type="title"/>
          </p:nvPr>
        </p:nvSpPr>
        <p:spPr>
          <a:xfrm>
            <a:off x="838200" y="631825"/>
            <a:ext cx="10515600" cy="1325563"/>
          </a:xfrm>
        </p:spPr>
        <p:txBody>
          <a:bodyPr>
            <a:normAutofit/>
          </a:bodyPr>
          <a:lstStyle/>
          <a:p>
            <a:r>
              <a:rPr lang="es-MX" b="1" dirty="0" err="1">
                <a:solidFill>
                  <a:srgbClr val="AC75D5"/>
                </a:solidFill>
              </a:rPr>
              <a:t>Others</a:t>
            </a:r>
            <a:endParaRPr lang="en-US" b="1" dirty="0">
              <a:solidFill>
                <a:srgbClr val="AC75D5"/>
              </a:solidFill>
            </a:endParaRPr>
          </a:p>
        </p:txBody>
      </p:sp>
      <p:cxnSp>
        <p:nvCxnSpPr>
          <p:cNvPr id="11" name="Straight Connector 10">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488C3B9-029A-4630-B76A-56A719D91361}"/>
              </a:ext>
            </a:extLst>
          </p:cNvPr>
          <p:cNvSpPr>
            <a:spLocks noGrp="1"/>
          </p:cNvSpPr>
          <p:nvPr>
            <p:ph idx="1"/>
          </p:nvPr>
        </p:nvSpPr>
        <p:spPr>
          <a:xfrm>
            <a:off x="838200" y="2045829"/>
            <a:ext cx="8664146" cy="4705059"/>
          </a:xfrm>
        </p:spPr>
        <p:txBody>
          <a:bodyPr>
            <a:normAutofit fontScale="70000" lnSpcReduction="20000"/>
          </a:bodyPr>
          <a:lstStyle/>
          <a:p>
            <a:pPr marL="342900" indent="-342900"/>
            <a:r>
              <a:rPr lang="en-US" sz="2400" dirty="0">
                <a:solidFill>
                  <a:schemeClr val="bg1"/>
                </a:solidFill>
              </a:rPr>
              <a:t>When they say a polymer is created by accident, they do not investigate is the polymer already exists or they put a different name to it?-</a:t>
            </a:r>
            <a:r>
              <a:rPr lang="es-419" sz="2400" i="1" dirty="0">
                <a:solidFill>
                  <a:schemeClr val="bg1"/>
                </a:solidFill>
              </a:rPr>
              <a:t>Benjamín Alberto Moreno Núñez</a:t>
            </a:r>
          </a:p>
          <a:p>
            <a:pPr marL="342900" indent="-342900"/>
            <a:endParaRPr lang="es-419" sz="2400" i="1" dirty="0">
              <a:solidFill>
                <a:schemeClr val="bg1"/>
              </a:solidFill>
            </a:endParaRPr>
          </a:p>
          <a:p>
            <a:pPr marL="342900" indent="-342900"/>
            <a:endParaRPr lang="es-419" sz="2400" i="1" dirty="0">
              <a:solidFill>
                <a:schemeClr val="bg1"/>
              </a:solidFill>
            </a:endParaRPr>
          </a:p>
          <a:p>
            <a:pPr marL="342900" indent="-342900"/>
            <a:r>
              <a:rPr lang="en-US" sz="2400" dirty="0">
                <a:solidFill>
                  <a:schemeClr val="bg1"/>
                </a:solidFill>
              </a:rPr>
              <a:t>"-In polymerization done by bacteria, fungi, etc. what are the main types used in biotechnology? Or in nature in general.(E.g. </a:t>
            </a:r>
            <a:r>
              <a:rPr lang="en-US" sz="2400" dirty="0" err="1">
                <a:solidFill>
                  <a:schemeClr val="bg1"/>
                </a:solidFill>
              </a:rPr>
              <a:t>Polyhydroxyalkanoates</a:t>
            </a:r>
            <a:r>
              <a:rPr lang="en-US" sz="2400" dirty="0">
                <a:solidFill>
                  <a:schemeClr val="bg1"/>
                </a:solidFill>
              </a:rPr>
              <a:t>)“-</a:t>
            </a:r>
            <a:r>
              <a:rPr lang="es-419" sz="2400" i="1" dirty="0">
                <a:solidFill>
                  <a:schemeClr val="bg1"/>
                </a:solidFill>
              </a:rPr>
              <a:t>Angel Manuel Villalba Rodríguez </a:t>
            </a:r>
            <a:r>
              <a:rPr lang="en-US" sz="2400" dirty="0">
                <a:hlinkClick r:id="rId10"/>
              </a:rPr>
              <a:t>https://www.sciencedirect.com/science/article/abs/pii/S0964830517300276</a:t>
            </a:r>
            <a:endParaRPr lang="es-419" sz="2400" i="1" dirty="0">
              <a:solidFill>
                <a:schemeClr val="bg1"/>
              </a:solidFill>
            </a:endParaRPr>
          </a:p>
          <a:p>
            <a:pPr marL="342900" indent="-342900"/>
            <a:endParaRPr lang="es-419" sz="2400" i="1" dirty="0">
              <a:solidFill>
                <a:schemeClr val="bg1"/>
              </a:solidFill>
            </a:endParaRPr>
          </a:p>
          <a:p>
            <a:pPr marL="342900" indent="-342900"/>
            <a:r>
              <a:rPr lang="en-US" sz="2400" dirty="0">
                <a:solidFill>
                  <a:schemeClr val="bg1"/>
                </a:solidFill>
              </a:rPr>
              <a:t>Is </a:t>
            </a:r>
            <a:r>
              <a:rPr lang="en-US" sz="2400" dirty="0" err="1">
                <a:solidFill>
                  <a:schemeClr val="bg1"/>
                </a:solidFill>
              </a:rPr>
              <a:t>copolimerization</a:t>
            </a:r>
            <a:r>
              <a:rPr lang="en-US" sz="2400" dirty="0">
                <a:solidFill>
                  <a:schemeClr val="bg1"/>
                </a:solidFill>
              </a:rPr>
              <a:t> just a combination of polymerization techniques or does it involve different steps?-</a:t>
            </a:r>
            <a:r>
              <a:rPr lang="es-419" sz="2400" i="1" dirty="0">
                <a:solidFill>
                  <a:schemeClr val="bg1"/>
                </a:solidFill>
              </a:rPr>
              <a:t>Kendra Corral Nájera</a:t>
            </a:r>
          </a:p>
          <a:p>
            <a:pPr marL="342900" indent="-342900"/>
            <a:endParaRPr lang="es-419" sz="2400" i="1" dirty="0">
              <a:solidFill>
                <a:schemeClr val="bg1"/>
              </a:solidFill>
            </a:endParaRPr>
          </a:p>
          <a:p>
            <a:pPr marL="342900" indent="-342900"/>
            <a:r>
              <a:rPr lang="en-US" sz="2400" dirty="0">
                <a:solidFill>
                  <a:schemeClr val="bg1"/>
                </a:solidFill>
              </a:rPr>
              <a:t>How Can we know the orientation of the monomers in an experimental way?-</a:t>
            </a:r>
            <a:r>
              <a:rPr lang="es-419" sz="2400" i="1" dirty="0">
                <a:solidFill>
                  <a:schemeClr val="bg1"/>
                </a:solidFill>
              </a:rPr>
              <a:t>Juan Jesús Rocha Cuervo</a:t>
            </a:r>
          </a:p>
          <a:p>
            <a:pPr marL="342900" indent="-342900"/>
            <a:endParaRPr lang="es-419" sz="2400" i="1" dirty="0">
              <a:solidFill>
                <a:schemeClr val="bg1"/>
              </a:solidFill>
            </a:endParaRPr>
          </a:p>
          <a:p>
            <a:pPr marL="342900" indent="-342900"/>
            <a:r>
              <a:rPr lang="en-US" sz="2400" dirty="0">
                <a:solidFill>
                  <a:schemeClr val="bg1"/>
                </a:solidFill>
              </a:rPr>
              <a:t>I wanted to know that in any of these methods for polymerization, how much  control we have on the degree of conversion? As a biomedical engineer, for all these reactions, we have always this concern that how much active centers or unreacted bonds can remain in the material? as it can damage the target tissue (considering an </a:t>
            </a:r>
            <a:r>
              <a:rPr lang="en-US" sz="2400" dirty="0" err="1">
                <a:solidFill>
                  <a:schemeClr val="bg1"/>
                </a:solidFill>
              </a:rPr>
              <a:t>Impant</a:t>
            </a:r>
            <a:r>
              <a:rPr lang="en-US" sz="2400" dirty="0">
                <a:solidFill>
                  <a:schemeClr val="bg1"/>
                </a:solidFill>
              </a:rPr>
              <a:t> made by synthetic polymers)</a:t>
            </a:r>
            <a:r>
              <a:rPr lang="es-419" sz="2400" i="1" dirty="0">
                <a:solidFill>
                  <a:schemeClr val="bg1"/>
                </a:solidFill>
              </a:rPr>
              <a:t> </a:t>
            </a:r>
            <a:r>
              <a:rPr lang="es-419" sz="2400" i="1" dirty="0" err="1">
                <a:solidFill>
                  <a:schemeClr val="bg1"/>
                </a:solidFill>
              </a:rPr>
              <a:t>Elnaz</a:t>
            </a:r>
            <a:r>
              <a:rPr lang="es-419" sz="2400" i="1" dirty="0">
                <a:solidFill>
                  <a:schemeClr val="bg1"/>
                </a:solidFill>
              </a:rPr>
              <a:t> </a:t>
            </a:r>
            <a:r>
              <a:rPr lang="es-419" sz="2400" i="1" dirty="0" err="1">
                <a:solidFill>
                  <a:schemeClr val="bg1"/>
                </a:solidFill>
              </a:rPr>
              <a:t>Hosseinzadeh</a:t>
            </a:r>
            <a:endParaRPr lang="en-US" sz="2400" i="1" dirty="0">
              <a:solidFill>
                <a:schemeClr val="bg1"/>
              </a:solidFill>
            </a:endParaRPr>
          </a:p>
          <a:p>
            <a:pPr marL="342900" indent="-342900"/>
            <a:endParaRPr lang="en-US" sz="2400" i="1" dirty="0">
              <a:solidFill>
                <a:schemeClr val="bg1"/>
              </a:solidFill>
            </a:endParaRPr>
          </a:p>
          <a:p>
            <a:pPr marL="342900" indent="-342900"/>
            <a:endParaRPr lang="en-US" sz="2400" dirty="0">
              <a:solidFill>
                <a:schemeClr val="bg1"/>
              </a:solidFill>
            </a:endParaRPr>
          </a:p>
        </p:txBody>
      </p:sp>
      <p:sp>
        <p:nvSpPr>
          <p:cNvPr id="4" name="Slide Number Placeholder 3">
            <a:extLst>
              <a:ext uri="{FF2B5EF4-FFF2-40B4-BE49-F238E27FC236}">
                <a16:creationId xmlns:a16="http://schemas.microsoft.com/office/drawing/2014/main" id="{D82120DA-52DE-4DB6-8EB7-08A4567DF210}"/>
              </a:ext>
            </a:extLst>
          </p:cNvPr>
          <p:cNvSpPr>
            <a:spLocks noGrp="1"/>
          </p:cNvSpPr>
          <p:nvPr>
            <p:ph type="sldNum" sz="quarter" idx="12"/>
          </p:nvPr>
        </p:nvSpPr>
        <p:spPr>
          <a:xfrm>
            <a:off x="8610600" y="6077585"/>
            <a:ext cx="2743200" cy="365125"/>
          </a:xfrm>
        </p:spPr>
        <p:txBody>
          <a:bodyPr>
            <a:normAutofit/>
          </a:bodyPr>
          <a:lstStyle/>
          <a:p>
            <a:pPr>
              <a:spcAft>
                <a:spcPts val="600"/>
              </a:spcAft>
            </a:pPr>
            <a:fld id="{887FE027-31FB-4A1E-92BA-511346DB0406}" type="slidenum">
              <a:rPr lang="en-US">
                <a:solidFill>
                  <a:schemeClr val="bg1"/>
                </a:solidFill>
              </a:rPr>
              <a:pPr>
                <a:spcAft>
                  <a:spcPts val="600"/>
                </a:spcAft>
              </a:pPr>
              <a:t>10</a:t>
            </a:fld>
            <a:endParaRPr lang="en-US">
              <a:solidFill>
                <a:schemeClr val="bg1"/>
              </a:solidFill>
            </a:endParaRPr>
          </a:p>
        </p:txBody>
      </p:sp>
      <p:pic>
        <p:nvPicPr>
          <p:cNvPr id="5" name="Recorded Sound" descr="Recorded Sound">
            <a:hlinkClick r:id="" action="ppaction://media"/>
            <a:extLst>
              <a:ext uri="{FF2B5EF4-FFF2-40B4-BE49-F238E27FC236}">
                <a16:creationId xmlns:a16="http://schemas.microsoft.com/office/drawing/2014/main" id="{743F75E5-1A60-FD4A-9165-9ECB3488049F}"/>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9873591" y="2045829"/>
            <a:ext cx="812800" cy="812800"/>
          </a:xfrm>
          <a:prstGeom prst="rect">
            <a:avLst/>
          </a:prstGeom>
        </p:spPr>
      </p:pic>
      <p:pic>
        <p:nvPicPr>
          <p:cNvPr id="6" name="Recorded Sound" descr="Recorded Sound">
            <a:hlinkClick r:id="" action="ppaction://media"/>
            <a:extLst>
              <a:ext uri="{FF2B5EF4-FFF2-40B4-BE49-F238E27FC236}">
                <a16:creationId xmlns:a16="http://schemas.microsoft.com/office/drawing/2014/main" id="{03E47664-8FE1-CB4A-8F79-A97162F272D9}"/>
              </a:ext>
            </a:extLst>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9873591" y="3904735"/>
            <a:ext cx="812800" cy="812800"/>
          </a:xfrm>
          <a:prstGeom prst="rect">
            <a:avLst/>
          </a:prstGeom>
        </p:spPr>
      </p:pic>
      <p:pic>
        <p:nvPicPr>
          <p:cNvPr id="10" name="Graphic 9" descr="Professor">
            <a:extLst>
              <a:ext uri="{FF2B5EF4-FFF2-40B4-BE49-F238E27FC236}">
                <a16:creationId xmlns:a16="http://schemas.microsoft.com/office/drawing/2014/main" id="{B8B809DE-4D55-684B-B353-C8F01C37252F}"/>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9962284" y="3220947"/>
            <a:ext cx="635413" cy="635413"/>
          </a:xfrm>
          <a:prstGeom prst="rect">
            <a:avLst/>
          </a:prstGeom>
        </p:spPr>
      </p:pic>
      <p:pic>
        <p:nvPicPr>
          <p:cNvPr id="7" name="Recorded Sound" descr="Recorded Sound">
            <a:hlinkClick r:id="" action="ppaction://media"/>
            <a:extLst>
              <a:ext uri="{FF2B5EF4-FFF2-40B4-BE49-F238E27FC236}">
                <a16:creationId xmlns:a16="http://schemas.microsoft.com/office/drawing/2014/main" id="{E9995E2E-8BD8-B644-99CC-1F055F42A2E8}"/>
              </a:ext>
            </a:extLst>
          </p:cNvPr>
          <p:cNvPicPr>
            <a:picLocks noChangeAspect="1"/>
          </p:cNvPicPr>
          <p:nvPr>
            <a:audioFile r:link="rId6"/>
            <p:extLst>
              <p:ext uri="{DAA4B4D4-6D71-4841-9C94-3DE7FCFB9230}">
                <p14:media xmlns:p14="http://schemas.microsoft.com/office/powerpoint/2010/main" r:embed="rId5"/>
              </p:ext>
            </p:extLst>
          </p:nvPr>
        </p:nvPicPr>
        <p:blipFill>
          <a:blip r:embed="rId11"/>
          <a:stretch>
            <a:fillRect/>
          </a:stretch>
        </p:blipFill>
        <p:spPr>
          <a:xfrm>
            <a:off x="9873591" y="4765910"/>
            <a:ext cx="812800" cy="812800"/>
          </a:xfrm>
          <a:prstGeom prst="rect">
            <a:avLst/>
          </a:prstGeom>
        </p:spPr>
      </p:pic>
      <p:pic>
        <p:nvPicPr>
          <p:cNvPr id="8" name="Recorded Sound" descr="Recorded Sound">
            <a:hlinkClick r:id="" action="ppaction://media"/>
            <a:extLst>
              <a:ext uri="{FF2B5EF4-FFF2-40B4-BE49-F238E27FC236}">
                <a16:creationId xmlns:a16="http://schemas.microsoft.com/office/drawing/2014/main" id="{B2C9A4A8-C534-BA42-81FA-CD8A1CD08916}"/>
              </a:ext>
            </a:extLst>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9873591" y="5671185"/>
            <a:ext cx="812800" cy="812800"/>
          </a:xfrm>
          <a:prstGeom prst="rect">
            <a:avLst/>
          </a:prstGeom>
        </p:spPr>
      </p:pic>
    </p:spTree>
    <p:extLst>
      <p:ext uri="{BB962C8B-B14F-4D97-AF65-F5344CB8AC3E}">
        <p14:creationId xmlns:p14="http://schemas.microsoft.com/office/powerpoint/2010/main" val="3260923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616"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2995"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2848" fill="hold"/>
                                        <p:tgtEl>
                                          <p:spTgt spid="7"/>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9768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5"/>
                </p:tgtEl>
              </p:cMediaNode>
            </p:audio>
            <p:audio>
              <p:cMediaNode vol="80000">
                <p:cTn id="20" fill="hold" display="0">
                  <p:stCondLst>
                    <p:cond delay="indefinite"/>
                  </p:stCondLst>
                  <p:endCondLst>
                    <p:cond evt="onStopAudio" delay="0">
                      <p:tgtEl>
                        <p:sldTgt/>
                      </p:tgtEl>
                    </p:cond>
                  </p:endCondLst>
                </p:cTn>
                <p:tgtEl>
                  <p:spTgt spid="6"/>
                </p:tgtEl>
              </p:cMediaNode>
            </p:audio>
            <p:audio>
              <p:cMediaNode vol="80000">
                <p:cTn id="21" fill="hold" display="0">
                  <p:stCondLst>
                    <p:cond delay="indefinite"/>
                  </p:stCondLst>
                  <p:endCondLst>
                    <p:cond evt="onStopAudio" delay="0">
                      <p:tgtEl>
                        <p:sldTgt/>
                      </p:tgtEl>
                    </p:cond>
                  </p:endCondLst>
                </p:cTn>
                <p:tgtEl>
                  <p:spTgt spid="7"/>
                </p:tgtEl>
              </p:cMediaNode>
            </p:audio>
            <p:audio>
              <p:cMediaNode vol="80000">
                <p:cTn id="22"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1F0D8C-049D-486F-9277-83838D0F2295}"/>
              </a:ext>
            </a:extLst>
          </p:cNvPr>
          <p:cNvSpPr>
            <a:spLocks noGrp="1"/>
          </p:cNvSpPr>
          <p:nvPr>
            <p:ph type="title"/>
          </p:nvPr>
        </p:nvSpPr>
        <p:spPr>
          <a:xfrm>
            <a:off x="838200" y="1129284"/>
            <a:ext cx="4114800" cy="4599432"/>
          </a:xfrm>
        </p:spPr>
        <p:txBody>
          <a:bodyPr anchor="ctr">
            <a:normAutofit/>
          </a:bodyPr>
          <a:lstStyle/>
          <a:p>
            <a:r>
              <a:rPr lang="es-MX" sz="4800" dirty="0" err="1">
                <a:solidFill>
                  <a:schemeClr val="bg1"/>
                </a:solidFill>
              </a:rPr>
              <a:t>Categories</a:t>
            </a:r>
            <a:endParaRPr lang="en-US" sz="4800" dirty="0">
              <a:solidFill>
                <a:schemeClr val="bg1"/>
              </a:solidFill>
            </a:endParaRPr>
          </a:p>
        </p:txBody>
      </p:sp>
      <p:sp>
        <p:nvSpPr>
          <p:cNvPr id="3" name="Content Placeholder 2">
            <a:extLst>
              <a:ext uri="{FF2B5EF4-FFF2-40B4-BE49-F238E27FC236}">
                <a16:creationId xmlns:a16="http://schemas.microsoft.com/office/drawing/2014/main" id="{41AB607B-95EE-4B83-BE89-60D7BA1B6204}"/>
              </a:ext>
            </a:extLst>
          </p:cNvPr>
          <p:cNvSpPr>
            <a:spLocks noGrp="1"/>
          </p:cNvSpPr>
          <p:nvPr>
            <p:ph idx="1"/>
          </p:nvPr>
        </p:nvSpPr>
        <p:spPr>
          <a:xfrm>
            <a:off x="5936104" y="1131482"/>
            <a:ext cx="5417695" cy="4595037"/>
          </a:xfrm>
        </p:spPr>
        <p:txBody>
          <a:bodyPr anchor="ctr">
            <a:normAutofit/>
          </a:bodyPr>
          <a:lstStyle/>
          <a:p>
            <a:r>
              <a:rPr lang="es-MX" sz="2400" b="1" dirty="0" err="1">
                <a:solidFill>
                  <a:schemeClr val="accent2">
                    <a:lumMod val="60000"/>
                    <a:lumOff val="40000"/>
                  </a:schemeClr>
                </a:solidFill>
              </a:rPr>
              <a:t>Polimerization</a:t>
            </a:r>
            <a:r>
              <a:rPr lang="es-MX" sz="2400" b="1" dirty="0">
                <a:solidFill>
                  <a:schemeClr val="accent2">
                    <a:lumMod val="60000"/>
                    <a:lumOff val="40000"/>
                  </a:schemeClr>
                </a:solidFill>
              </a:rPr>
              <a:t>: </a:t>
            </a:r>
            <a:r>
              <a:rPr lang="es-MX" sz="2400" b="1" dirty="0" err="1">
                <a:solidFill>
                  <a:schemeClr val="accent2">
                    <a:lumMod val="60000"/>
                    <a:lumOff val="40000"/>
                  </a:schemeClr>
                </a:solidFill>
              </a:rPr>
              <a:t>Overview</a:t>
            </a:r>
            <a:endParaRPr lang="en-US" sz="2400" b="1" dirty="0">
              <a:solidFill>
                <a:schemeClr val="accent6">
                  <a:lumMod val="60000"/>
                  <a:lumOff val="40000"/>
                </a:schemeClr>
              </a:solidFill>
            </a:endParaRPr>
          </a:p>
          <a:p>
            <a:r>
              <a:rPr lang="es-MX" sz="2400" b="1" dirty="0" err="1">
                <a:solidFill>
                  <a:schemeClr val="accent4">
                    <a:lumMod val="60000"/>
                    <a:lumOff val="40000"/>
                  </a:schemeClr>
                </a:solidFill>
              </a:rPr>
              <a:t>Polimerization</a:t>
            </a:r>
            <a:r>
              <a:rPr lang="es-MX" sz="2400" b="1" dirty="0">
                <a:solidFill>
                  <a:schemeClr val="accent4">
                    <a:lumMod val="60000"/>
                    <a:lumOff val="40000"/>
                  </a:schemeClr>
                </a:solidFill>
              </a:rPr>
              <a:t>: Free radical</a:t>
            </a:r>
          </a:p>
          <a:p>
            <a:r>
              <a:rPr lang="es-MX" sz="2400" b="1" dirty="0" err="1">
                <a:solidFill>
                  <a:schemeClr val="accent6">
                    <a:lumMod val="60000"/>
                    <a:lumOff val="40000"/>
                  </a:schemeClr>
                </a:solidFill>
              </a:rPr>
              <a:t>Polymerization</a:t>
            </a:r>
            <a:r>
              <a:rPr lang="es-MX" sz="2400" b="1" dirty="0">
                <a:solidFill>
                  <a:schemeClr val="accent6">
                    <a:lumMod val="60000"/>
                    <a:lumOff val="40000"/>
                  </a:schemeClr>
                </a:solidFill>
              </a:rPr>
              <a:t>: </a:t>
            </a:r>
            <a:r>
              <a:rPr lang="es-MX" sz="2400" b="1" dirty="0" err="1">
                <a:solidFill>
                  <a:schemeClr val="accent6">
                    <a:lumMod val="60000"/>
                    <a:lumOff val="40000"/>
                  </a:schemeClr>
                </a:solidFill>
              </a:rPr>
              <a:t>Condensation</a:t>
            </a:r>
            <a:endParaRPr lang="en-US" sz="2400" b="1" dirty="0">
              <a:solidFill>
                <a:schemeClr val="accent2">
                  <a:lumMod val="60000"/>
                  <a:lumOff val="40000"/>
                </a:schemeClr>
              </a:solidFill>
            </a:endParaRPr>
          </a:p>
          <a:p>
            <a:r>
              <a:rPr lang="en-US" sz="2400" b="1" dirty="0">
                <a:solidFill>
                  <a:schemeClr val="accent5">
                    <a:lumMod val="60000"/>
                    <a:lumOff val="40000"/>
                  </a:schemeClr>
                </a:solidFill>
              </a:rPr>
              <a:t>Molecular structure of polymers</a:t>
            </a:r>
          </a:p>
          <a:p>
            <a:r>
              <a:rPr lang="es-MX" sz="2400" b="1" dirty="0" err="1">
                <a:solidFill>
                  <a:schemeClr val="bg1"/>
                </a:solidFill>
              </a:rPr>
              <a:t>Physical</a:t>
            </a:r>
            <a:r>
              <a:rPr lang="es-MX" sz="2400" b="1" dirty="0">
                <a:solidFill>
                  <a:schemeClr val="bg1"/>
                </a:solidFill>
              </a:rPr>
              <a:t> and </a:t>
            </a:r>
            <a:r>
              <a:rPr lang="es-MX" sz="2400" b="1" dirty="0" err="1">
                <a:solidFill>
                  <a:schemeClr val="bg1"/>
                </a:solidFill>
              </a:rPr>
              <a:t>chemical</a:t>
            </a:r>
            <a:r>
              <a:rPr lang="es-MX" sz="2400" b="1" dirty="0">
                <a:solidFill>
                  <a:schemeClr val="bg1"/>
                </a:solidFill>
              </a:rPr>
              <a:t> </a:t>
            </a:r>
            <a:r>
              <a:rPr lang="es-MX" sz="2400" b="1" dirty="0" err="1">
                <a:solidFill>
                  <a:schemeClr val="bg1"/>
                </a:solidFill>
              </a:rPr>
              <a:t>properties</a:t>
            </a:r>
            <a:r>
              <a:rPr lang="es-MX" sz="2400" b="1" dirty="0">
                <a:solidFill>
                  <a:schemeClr val="bg1"/>
                </a:solidFill>
              </a:rPr>
              <a:t> </a:t>
            </a:r>
            <a:r>
              <a:rPr lang="es-MX" sz="2400" b="1" dirty="0" err="1">
                <a:solidFill>
                  <a:schemeClr val="bg1"/>
                </a:solidFill>
              </a:rPr>
              <a:t>of</a:t>
            </a:r>
            <a:r>
              <a:rPr lang="es-MX" sz="2400" b="1" dirty="0">
                <a:solidFill>
                  <a:schemeClr val="bg1"/>
                </a:solidFill>
              </a:rPr>
              <a:t> </a:t>
            </a:r>
            <a:r>
              <a:rPr lang="es-MX" sz="2400" b="1" dirty="0" err="1">
                <a:solidFill>
                  <a:schemeClr val="bg1"/>
                </a:solidFill>
              </a:rPr>
              <a:t>polymers</a:t>
            </a:r>
            <a:endParaRPr lang="es-MX" sz="2400" b="1" dirty="0">
              <a:solidFill>
                <a:schemeClr val="bg1"/>
              </a:solidFill>
            </a:endParaRPr>
          </a:p>
          <a:p>
            <a:r>
              <a:rPr lang="es-MX" sz="2400" b="1" dirty="0" err="1">
                <a:solidFill>
                  <a:srgbClr val="00B0F0"/>
                </a:solidFill>
              </a:rPr>
              <a:t>Catalysts</a:t>
            </a:r>
            <a:endParaRPr lang="es-MX" sz="2400" b="1" dirty="0">
              <a:solidFill>
                <a:schemeClr val="bg1"/>
              </a:solidFill>
            </a:endParaRPr>
          </a:p>
          <a:p>
            <a:r>
              <a:rPr lang="en-US" sz="2400" b="1" dirty="0">
                <a:solidFill>
                  <a:srgbClr val="AC75D5"/>
                </a:solidFill>
              </a:rPr>
              <a:t>Others</a:t>
            </a:r>
            <a:endParaRPr lang="en-US" sz="2000" b="1" dirty="0">
              <a:solidFill>
                <a:srgbClr val="AC75D5"/>
              </a:solidFill>
            </a:endParaRPr>
          </a:p>
        </p:txBody>
      </p:sp>
      <p:sp>
        <p:nvSpPr>
          <p:cNvPr id="4" name="Slide Number Placeholder 3">
            <a:extLst>
              <a:ext uri="{FF2B5EF4-FFF2-40B4-BE49-F238E27FC236}">
                <a16:creationId xmlns:a16="http://schemas.microsoft.com/office/drawing/2014/main" id="{D9907F2C-82B1-44F9-948C-4A7918E2DB30}"/>
              </a:ext>
            </a:extLst>
          </p:cNvPr>
          <p:cNvSpPr>
            <a:spLocks noGrp="1"/>
          </p:cNvSpPr>
          <p:nvPr>
            <p:ph type="sldNum" sz="quarter" idx="12"/>
          </p:nvPr>
        </p:nvSpPr>
        <p:spPr/>
        <p:txBody>
          <a:bodyPr/>
          <a:lstStyle/>
          <a:p>
            <a:fld id="{887FE027-31FB-4A1E-92BA-511346DB0406}" type="slidenum">
              <a:rPr lang="en-US" smtClean="0"/>
              <a:t>2</a:t>
            </a:fld>
            <a:endParaRPr lang="en-US"/>
          </a:p>
        </p:txBody>
      </p:sp>
    </p:spTree>
    <p:extLst>
      <p:ext uri="{BB962C8B-B14F-4D97-AF65-F5344CB8AC3E}">
        <p14:creationId xmlns:p14="http://schemas.microsoft.com/office/powerpoint/2010/main" val="25575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204113-FB63-4EC7-8155-15890891F669}"/>
              </a:ext>
            </a:extLst>
          </p:cNvPr>
          <p:cNvSpPr>
            <a:spLocks noGrp="1"/>
          </p:cNvSpPr>
          <p:nvPr>
            <p:ph type="title"/>
          </p:nvPr>
        </p:nvSpPr>
        <p:spPr>
          <a:xfrm>
            <a:off x="838200" y="631825"/>
            <a:ext cx="10515600" cy="1325563"/>
          </a:xfrm>
        </p:spPr>
        <p:txBody>
          <a:bodyPr>
            <a:normAutofit/>
          </a:bodyPr>
          <a:lstStyle/>
          <a:p>
            <a:r>
              <a:rPr lang="es-MX" b="1" dirty="0" err="1">
                <a:solidFill>
                  <a:schemeClr val="accent2">
                    <a:lumMod val="60000"/>
                    <a:lumOff val="40000"/>
                  </a:schemeClr>
                </a:solidFill>
              </a:rPr>
              <a:t>Polimerization</a:t>
            </a:r>
            <a:r>
              <a:rPr lang="es-MX" b="1" dirty="0">
                <a:solidFill>
                  <a:schemeClr val="accent2">
                    <a:lumMod val="60000"/>
                    <a:lumOff val="40000"/>
                  </a:schemeClr>
                </a:solidFill>
              </a:rPr>
              <a:t>: </a:t>
            </a:r>
            <a:r>
              <a:rPr lang="es-MX" b="1" dirty="0" err="1">
                <a:solidFill>
                  <a:schemeClr val="accent2">
                    <a:lumMod val="60000"/>
                    <a:lumOff val="40000"/>
                  </a:schemeClr>
                </a:solidFill>
              </a:rPr>
              <a:t>Overview</a:t>
            </a:r>
            <a:endParaRPr lang="en-US" dirty="0">
              <a:solidFill>
                <a:schemeClr val="accent2">
                  <a:lumMod val="60000"/>
                  <a:lumOff val="40000"/>
                </a:schemeClr>
              </a:solidFill>
            </a:endParaRPr>
          </a:p>
        </p:txBody>
      </p:sp>
      <p:cxnSp>
        <p:nvCxnSpPr>
          <p:cNvPr id="11" name="Straight Connector 10">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F82BA2F-E512-44C5-9AC0-AD34ECDEE14C}"/>
              </a:ext>
            </a:extLst>
          </p:cNvPr>
          <p:cNvSpPr>
            <a:spLocks noGrp="1"/>
          </p:cNvSpPr>
          <p:nvPr>
            <p:ph idx="1"/>
          </p:nvPr>
        </p:nvSpPr>
        <p:spPr>
          <a:xfrm>
            <a:off x="838200" y="2023888"/>
            <a:ext cx="9168829" cy="4580571"/>
          </a:xfrm>
        </p:spPr>
        <p:txBody>
          <a:bodyPr>
            <a:normAutofit fontScale="92500" lnSpcReduction="20000"/>
          </a:bodyPr>
          <a:lstStyle/>
          <a:p>
            <a:r>
              <a:rPr lang="en-US" sz="1600" dirty="0">
                <a:solidFill>
                  <a:schemeClr val="bg1"/>
                </a:solidFill>
              </a:rPr>
              <a:t>In view of the random formation of polymers, is it necessary to perform a stabilization process during condensation polymerization?-</a:t>
            </a:r>
            <a:r>
              <a:rPr lang="es-419" sz="1600" i="1" dirty="0">
                <a:solidFill>
                  <a:schemeClr val="bg1"/>
                </a:solidFill>
              </a:rPr>
              <a:t>Katya Michelle Aguilar Pérez</a:t>
            </a:r>
          </a:p>
          <a:p>
            <a:endParaRPr lang="en-US" sz="1600" i="1" dirty="0">
              <a:solidFill>
                <a:schemeClr val="bg1"/>
              </a:solidFill>
            </a:endParaRPr>
          </a:p>
          <a:p>
            <a:r>
              <a:rPr lang="en-US" sz="1600" dirty="0">
                <a:solidFill>
                  <a:schemeClr val="bg1"/>
                </a:solidFill>
              </a:rPr>
              <a:t>What is the role of hydrogen in the polymerization process?-</a:t>
            </a:r>
            <a:r>
              <a:rPr lang="es-419" sz="1600" i="1" dirty="0">
                <a:solidFill>
                  <a:schemeClr val="bg1"/>
                </a:solidFill>
              </a:rPr>
              <a:t>Constanza Álvarez López</a:t>
            </a:r>
          </a:p>
          <a:p>
            <a:endParaRPr lang="es-419" sz="1600" i="1" dirty="0">
              <a:solidFill>
                <a:schemeClr val="bg1"/>
              </a:solidFill>
            </a:endParaRPr>
          </a:p>
          <a:p>
            <a:r>
              <a:rPr lang="en-US" sz="1600" dirty="0">
                <a:solidFill>
                  <a:schemeClr val="bg1"/>
                </a:solidFill>
              </a:rPr>
              <a:t>How exactly occurs a sub-product from the polymerization? I have some problems to understand the difference between cation polymerization and anion polymerization </a:t>
            </a:r>
            <a:r>
              <a:rPr lang="es-419" sz="1600" i="1" dirty="0">
                <a:solidFill>
                  <a:schemeClr val="bg1"/>
                </a:solidFill>
              </a:rPr>
              <a:t>Diego Sebastián Ceciliano Franco</a:t>
            </a:r>
          </a:p>
          <a:p>
            <a:endParaRPr lang="en-US" sz="1600" i="1" dirty="0">
              <a:solidFill>
                <a:schemeClr val="bg1"/>
              </a:solidFill>
            </a:endParaRPr>
          </a:p>
          <a:p>
            <a:r>
              <a:rPr lang="en-US" sz="1600" dirty="0">
                <a:solidFill>
                  <a:schemeClr val="bg1"/>
                </a:solidFill>
              </a:rPr>
              <a:t>What reaction parameters are to be considered to control the polymerization rate, polymer molecular weight, and structural features such as branching and crosslinking? How do they affect the polymerization process?</a:t>
            </a:r>
            <a:r>
              <a:rPr lang="es-419" sz="1600" i="1" dirty="0">
                <a:solidFill>
                  <a:schemeClr val="bg1"/>
                </a:solidFill>
              </a:rPr>
              <a:t> Antonio Osamu Katagiri Tanaka</a:t>
            </a:r>
          </a:p>
          <a:p>
            <a:endParaRPr lang="es-419" sz="1600" i="1" dirty="0">
              <a:solidFill>
                <a:schemeClr val="bg1"/>
              </a:solidFill>
            </a:endParaRPr>
          </a:p>
          <a:p>
            <a:r>
              <a:rPr lang="en-US" sz="1600" dirty="0">
                <a:solidFill>
                  <a:schemeClr val="bg1"/>
                </a:solidFill>
              </a:rPr>
              <a:t>I would like to know about the advantages and disadvantages of every process over the other and if it’s possible to combine two in order to get new products.</a:t>
            </a:r>
            <a:r>
              <a:rPr lang="es-419" sz="1600" i="1" dirty="0">
                <a:solidFill>
                  <a:schemeClr val="bg1"/>
                </a:solidFill>
              </a:rPr>
              <a:t> Jesús Alberto Martínez Espinosa</a:t>
            </a:r>
          </a:p>
          <a:p>
            <a:endParaRPr lang="es-419" sz="1600" i="1" dirty="0">
              <a:solidFill>
                <a:schemeClr val="bg1"/>
              </a:solidFill>
            </a:endParaRPr>
          </a:p>
          <a:p>
            <a:r>
              <a:rPr lang="en-US" sz="1600" dirty="0">
                <a:solidFill>
                  <a:schemeClr val="bg1"/>
                </a:solidFill>
              </a:rPr>
              <a:t>I would like to know the advantages and disadvantages of making polymers for these different polymerizations. Do each process changes de characteristics or properties of the </a:t>
            </a:r>
            <a:r>
              <a:rPr lang="en-US" sz="1600" dirty="0" err="1">
                <a:solidFill>
                  <a:schemeClr val="bg1"/>
                </a:solidFill>
              </a:rPr>
              <a:t>polymer?Is</a:t>
            </a:r>
            <a:r>
              <a:rPr lang="en-US" sz="1600" dirty="0">
                <a:solidFill>
                  <a:schemeClr val="bg1"/>
                </a:solidFill>
              </a:rPr>
              <a:t> it possible to develop the same polymer by different polymerization methods?</a:t>
            </a:r>
            <a:r>
              <a:rPr lang="es-419" sz="1600" i="1" dirty="0">
                <a:solidFill>
                  <a:schemeClr val="bg1"/>
                </a:solidFill>
              </a:rPr>
              <a:t> Bryan Iván Quintanar Abarca</a:t>
            </a:r>
            <a:endParaRPr lang="en-US" sz="1600" i="1" dirty="0">
              <a:solidFill>
                <a:schemeClr val="bg1"/>
              </a:solidFill>
            </a:endParaRPr>
          </a:p>
          <a:p>
            <a:endParaRPr lang="en-US" sz="1600" i="1" dirty="0">
              <a:solidFill>
                <a:srgbClr val="FFFF00"/>
              </a:solidFill>
            </a:endParaRPr>
          </a:p>
          <a:p>
            <a:endParaRPr lang="en-US" sz="1600" dirty="0">
              <a:solidFill>
                <a:schemeClr val="bg1"/>
              </a:solidFill>
            </a:endParaRPr>
          </a:p>
        </p:txBody>
      </p:sp>
      <p:sp>
        <p:nvSpPr>
          <p:cNvPr id="4" name="Slide Number Placeholder 3">
            <a:extLst>
              <a:ext uri="{FF2B5EF4-FFF2-40B4-BE49-F238E27FC236}">
                <a16:creationId xmlns:a16="http://schemas.microsoft.com/office/drawing/2014/main" id="{9B202556-2DA8-4C20-B5F8-B755EB3EEF29}"/>
              </a:ext>
            </a:extLst>
          </p:cNvPr>
          <p:cNvSpPr>
            <a:spLocks noGrp="1"/>
          </p:cNvSpPr>
          <p:nvPr>
            <p:ph type="sldNum" sz="quarter" idx="12"/>
          </p:nvPr>
        </p:nvSpPr>
        <p:spPr>
          <a:xfrm>
            <a:off x="8610600" y="6077585"/>
            <a:ext cx="2743200" cy="365125"/>
          </a:xfrm>
        </p:spPr>
        <p:txBody>
          <a:bodyPr>
            <a:normAutofit/>
          </a:bodyPr>
          <a:lstStyle/>
          <a:p>
            <a:pPr>
              <a:spcAft>
                <a:spcPts val="600"/>
              </a:spcAft>
            </a:pPr>
            <a:fld id="{887FE027-31FB-4A1E-92BA-511346DB0406}" type="slidenum">
              <a:rPr lang="en-US">
                <a:solidFill>
                  <a:schemeClr val="bg1"/>
                </a:solidFill>
              </a:rPr>
              <a:pPr>
                <a:spcAft>
                  <a:spcPts val="600"/>
                </a:spcAft>
              </a:pPr>
              <a:t>3</a:t>
            </a:fld>
            <a:endParaRPr lang="en-US">
              <a:solidFill>
                <a:schemeClr val="bg1"/>
              </a:solidFill>
            </a:endParaRPr>
          </a:p>
        </p:txBody>
      </p:sp>
      <p:pic>
        <p:nvPicPr>
          <p:cNvPr id="5" name="Recorded Sound" descr="Recorded Sound">
            <a:hlinkClick r:id="" action="ppaction://media"/>
            <a:extLst>
              <a:ext uri="{FF2B5EF4-FFF2-40B4-BE49-F238E27FC236}">
                <a16:creationId xmlns:a16="http://schemas.microsoft.com/office/drawing/2014/main" id="{6C495B43-EB07-C948-B79C-BA696AAF251E}"/>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0384380" y="1884787"/>
            <a:ext cx="592067" cy="592067"/>
          </a:xfrm>
          <a:prstGeom prst="rect">
            <a:avLst/>
          </a:prstGeom>
        </p:spPr>
      </p:pic>
      <p:pic>
        <p:nvPicPr>
          <p:cNvPr id="7" name="Recorded Sound" descr="Recorded Sound">
            <a:hlinkClick r:id="" action="ppaction://media"/>
            <a:extLst>
              <a:ext uri="{FF2B5EF4-FFF2-40B4-BE49-F238E27FC236}">
                <a16:creationId xmlns:a16="http://schemas.microsoft.com/office/drawing/2014/main" id="{0FFDA757-282B-F04A-AC74-671F6C2009F2}"/>
              </a:ext>
            </a:extLst>
          </p:cNvPr>
          <p:cNvPicPr>
            <a:picLocks noChangeAspect="1"/>
          </p:cNvPicPr>
          <p:nvPr>
            <a:audioFile r:link="rId5"/>
            <p:extLst>
              <p:ext uri="{DAA4B4D4-6D71-4841-9C94-3DE7FCFB9230}">
                <p14:media xmlns:p14="http://schemas.microsoft.com/office/powerpoint/2010/main" r:embed="rId4"/>
              </p:ext>
            </p:extLst>
          </p:nvPr>
        </p:nvPicPr>
        <p:blipFill>
          <a:blip r:embed="rId11"/>
          <a:stretch>
            <a:fillRect/>
          </a:stretch>
        </p:blipFill>
        <p:spPr>
          <a:xfrm>
            <a:off x="10384380" y="2618282"/>
            <a:ext cx="592068" cy="592068"/>
          </a:xfrm>
          <a:prstGeom prst="rect">
            <a:avLst/>
          </a:prstGeom>
        </p:spPr>
      </p:pic>
      <p:pic>
        <p:nvPicPr>
          <p:cNvPr id="8" name="Recorded Sound" descr="Recorded Sound">
            <a:hlinkClick r:id="" action="ppaction://media"/>
            <a:extLst>
              <a:ext uri="{FF2B5EF4-FFF2-40B4-BE49-F238E27FC236}">
                <a16:creationId xmlns:a16="http://schemas.microsoft.com/office/drawing/2014/main" id="{850F2212-217E-404D-ABBF-8B2A7C394233}"/>
              </a:ext>
            </a:extLst>
          </p:cNvPr>
          <p:cNvPicPr>
            <a:picLocks noChangeAspect="1"/>
          </p:cNvPicPr>
          <p:nvPr>
            <a:audioFile r:link="rId7"/>
            <p:extLst>
              <p:ext uri="{DAA4B4D4-6D71-4841-9C94-3DE7FCFB9230}">
                <p14:media xmlns:p14="http://schemas.microsoft.com/office/powerpoint/2010/main" r:embed="rId6"/>
              </p:ext>
            </p:extLst>
          </p:nvPr>
        </p:nvPicPr>
        <p:blipFill>
          <a:blip r:embed="rId11"/>
          <a:stretch>
            <a:fillRect/>
          </a:stretch>
        </p:blipFill>
        <p:spPr>
          <a:xfrm>
            <a:off x="10384380" y="3303796"/>
            <a:ext cx="592068" cy="592068"/>
          </a:xfrm>
          <a:prstGeom prst="rect">
            <a:avLst/>
          </a:prstGeom>
        </p:spPr>
      </p:pic>
      <p:pic>
        <p:nvPicPr>
          <p:cNvPr id="10" name="Recorded Sound" descr="Recorded Sound">
            <a:hlinkClick r:id="" action="ppaction://media"/>
            <a:extLst>
              <a:ext uri="{FF2B5EF4-FFF2-40B4-BE49-F238E27FC236}">
                <a16:creationId xmlns:a16="http://schemas.microsoft.com/office/drawing/2014/main" id="{EA4D415A-079E-414D-98D1-8FAB03B2AE53}"/>
              </a:ext>
            </a:extLst>
          </p:cNvPr>
          <p:cNvPicPr>
            <a:picLocks noChangeAspect="1"/>
          </p:cNvPicPr>
          <p:nvPr>
            <a:audioFile r:link="rId9"/>
            <p:extLst>
              <p:ext uri="{DAA4B4D4-6D71-4841-9C94-3DE7FCFB9230}">
                <p14:media xmlns:p14="http://schemas.microsoft.com/office/powerpoint/2010/main" r:embed="rId8"/>
              </p:ext>
            </p:extLst>
          </p:nvPr>
        </p:nvPicPr>
        <p:blipFill>
          <a:blip r:embed="rId11"/>
          <a:stretch>
            <a:fillRect/>
          </a:stretch>
        </p:blipFill>
        <p:spPr>
          <a:xfrm>
            <a:off x="10384380" y="3974604"/>
            <a:ext cx="670614" cy="670614"/>
          </a:xfrm>
          <a:prstGeom prst="rect">
            <a:avLst/>
          </a:prstGeom>
        </p:spPr>
      </p:pic>
      <p:pic>
        <p:nvPicPr>
          <p:cNvPr id="13" name="Graphic 12" descr="Professor">
            <a:extLst>
              <a:ext uri="{FF2B5EF4-FFF2-40B4-BE49-F238E27FC236}">
                <a16:creationId xmlns:a16="http://schemas.microsoft.com/office/drawing/2014/main" id="{B74EFBE7-72D1-264B-86C6-633062D01DEA}"/>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10341034" y="4773056"/>
            <a:ext cx="635413" cy="635413"/>
          </a:xfrm>
          <a:prstGeom prst="rect">
            <a:avLst/>
          </a:prstGeom>
        </p:spPr>
      </p:pic>
      <p:pic>
        <p:nvPicPr>
          <p:cNvPr id="14" name="Graphic 13" descr="Professor">
            <a:extLst>
              <a:ext uri="{FF2B5EF4-FFF2-40B4-BE49-F238E27FC236}">
                <a16:creationId xmlns:a16="http://schemas.microsoft.com/office/drawing/2014/main" id="{903AF8DB-4FC8-6948-8C90-9E3B79E923AB}"/>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0358405" y="5530307"/>
            <a:ext cx="635413" cy="635413"/>
          </a:xfrm>
          <a:prstGeom prst="rect">
            <a:avLst/>
          </a:prstGeom>
        </p:spPr>
      </p:pic>
    </p:spTree>
    <p:extLst>
      <p:ext uri="{BB962C8B-B14F-4D97-AF65-F5344CB8AC3E}">
        <p14:creationId xmlns:p14="http://schemas.microsoft.com/office/powerpoint/2010/main" val="3188940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30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3281"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5387"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996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5"/>
                </p:tgtEl>
              </p:cMediaNode>
            </p:audio>
            <p:audio>
              <p:cMediaNode vol="80000">
                <p:cTn id="20" fill="hold" display="0">
                  <p:stCondLst>
                    <p:cond delay="indefinite"/>
                  </p:stCondLst>
                  <p:endCondLst>
                    <p:cond evt="onStopAudio" delay="0">
                      <p:tgtEl>
                        <p:sldTgt/>
                      </p:tgtEl>
                    </p:cond>
                  </p:endCondLst>
                </p:cTn>
                <p:tgtEl>
                  <p:spTgt spid="7"/>
                </p:tgtEl>
              </p:cMediaNode>
            </p:audio>
            <p:audio>
              <p:cMediaNode vol="80000">
                <p:cTn id="21" fill="hold" display="0">
                  <p:stCondLst>
                    <p:cond delay="indefinite"/>
                  </p:stCondLst>
                  <p:endCondLst>
                    <p:cond evt="onStopAudio" delay="0">
                      <p:tgtEl>
                        <p:sldTgt/>
                      </p:tgtEl>
                    </p:cond>
                  </p:endCondLst>
                </p:cTn>
                <p:tgtEl>
                  <p:spTgt spid="8"/>
                </p:tgtEl>
              </p:cMediaNode>
            </p:audio>
            <p:audio>
              <p:cMediaNode vol="80000">
                <p:cTn id="22"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A746BD-97A0-46A0-B3FD-41D72036D549}"/>
              </a:ext>
            </a:extLst>
          </p:cNvPr>
          <p:cNvSpPr>
            <a:spLocks noGrp="1"/>
          </p:cNvSpPr>
          <p:nvPr>
            <p:ph type="title"/>
          </p:nvPr>
        </p:nvSpPr>
        <p:spPr>
          <a:xfrm>
            <a:off x="838200" y="631825"/>
            <a:ext cx="10515600" cy="1325563"/>
          </a:xfrm>
        </p:spPr>
        <p:txBody>
          <a:bodyPr>
            <a:normAutofit/>
          </a:bodyPr>
          <a:lstStyle/>
          <a:p>
            <a:r>
              <a:rPr lang="es-MX" b="1" dirty="0" err="1">
                <a:solidFill>
                  <a:schemeClr val="accent4">
                    <a:lumMod val="60000"/>
                    <a:lumOff val="40000"/>
                  </a:schemeClr>
                </a:solidFill>
              </a:rPr>
              <a:t>Polimerization</a:t>
            </a:r>
            <a:r>
              <a:rPr lang="es-MX" b="1" dirty="0">
                <a:solidFill>
                  <a:schemeClr val="accent4">
                    <a:lumMod val="60000"/>
                    <a:lumOff val="40000"/>
                  </a:schemeClr>
                </a:solidFill>
              </a:rPr>
              <a:t>: Free radical</a:t>
            </a:r>
            <a:endParaRPr lang="en-US" b="1" dirty="0">
              <a:solidFill>
                <a:schemeClr val="accent4">
                  <a:lumMod val="60000"/>
                  <a:lumOff val="40000"/>
                </a:schemeClr>
              </a:solidFill>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0BB78C0-27E8-41E4-8A3D-B39FEB46E614}"/>
              </a:ext>
            </a:extLst>
          </p:cNvPr>
          <p:cNvSpPr>
            <a:spLocks noGrp="1"/>
          </p:cNvSpPr>
          <p:nvPr>
            <p:ph idx="1"/>
          </p:nvPr>
        </p:nvSpPr>
        <p:spPr>
          <a:xfrm>
            <a:off x="838200" y="2269173"/>
            <a:ext cx="9133703" cy="3659988"/>
          </a:xfrm>
        </p:spPr>
        <p:txBody>
          <a:bodyPr>
            <a:normAutofit/>
          </a:bodyPr>
          <a:lstStyle/>
          <a:p>
            <a:r>
              <a:rPr lang="en-US" sz="2000" dirty="0">
                <a:solidFill>
                  <a:schemeClr val="bg1"/>
                </a:solidFill>
              </a:rPr>
              <a:t>When you mentioned the free radical polymerization you pointed out that this random process leaves us with a soup of different sized chains. Can this soup present plastic properties ? Do we have to separate the polymers of same size in order to have an actual plastic that we can use (pellets) ?-</a:t>
            </a:r>
            <a:r>
              <a:rPr lang="es-419" sz="2000" i="1" dirty="0">
                <a:solidFill>
                  <a:schemeClr val="bg1"/>
                </a:solidFill>
              </a:rPr>
              <a:t>Luis Alejandro Garza Soto</a:t>
            </a:r>
          </a:p>
          <a:p>
            <a:endParaRPr lang="es-419" sz="2000" i="1" dirty="0">
              <a:solidFill>
                <a:schemeClr val="bg1"/>
              </a:solidFill>
            </a:endParaRPr>
          </a:p>
          <a:p>
            <a:r>
              <a:rPr lang="en-US" sz="2000" dirty="0">
                <a:solidFill>
                  <a:schemeClr val="bg1"/>
                </a:solidFill>
              </a:rPr>
              <a:t>In free-radical polymerization, I can’t understand how in termination step a polymer with free radical “kills” itself with another radical? If two processes that both are competing for initiator are happening simultaneously such as two-photon reduction and two-photon polymerization, in the presence of a small amount of initiator, how critical is the addition of a sensitizer or a chromophore (such as a two-photon dye) ? Why all these polymerizations occur randomly? does it have to do with the probability of initiator absorbing energy or photons?-</a:t>
            </a:r>
            <a:r>
              <a:rPr lang="es-419" sz="2000" i="1" dirty="0" err="1">
                <a:solidFill>
                  <a:schemeClr val="bg1"/>
                </a:solidFill>
              </a:rPr>
              <a:t>Seyedehniousha</a:t>
            </a:r>
            <a:r>
              <a:rPr lang="es-419" sz="2000" i="1" dirty="0">
                <a:solidFill>
                  <a:schemeClr val="bg1"/>
                </a:solidFill>
              </a:rPr>
              <a:t> </a:t>
            </a:r>
            <a:r>
              <a:rPr lang="es-419" sz="2000" i="1" dirty="0" err="1">
                <a:solidFill>
                  <a:schemeClr val="bg1"/>
                </a:solidFill>
              </a:rPr>
              <a:t>Mousavi</a:t>
            </a:r>
            <a:endParaRPr lang="en-US" sz="2400" i="1" dirty="0">
              <a:solidFill>
                <a:schemeClr val="bg1"/>
              </a:solidFill>
            </a:endParaRPr>
          </a:p>
          <a:p>
            <a:endParaRPr lang="en-US" sz="2000" i="1" dirty="0">
              <a:solidFill>
                <a:schemeClr val="bg1"/>
              </a:solidFill>
            </a:endParaRPr>
          </a:p>
          <a:p>
            <a:endParaRPr lang="en-US" sz="2000" i="1" dirty="0">
              <a:solidFill>
                <a:srgbClr val="FFFF00"/>
              </a:solidFill>
            </a:endParaRPr>
          </a:p>
          <a:p>
            <a:endParaRPr lang="en-US" sz="2000" i="1" dirty="0">
              <a:solidFill>
                <a:schemeClr val="bg1"/>
              </a:solidFill>
            </a:endParaRPr>
          </a:p>
          <a:p>
            <a:endParaRPr lang="en-US" sz="2000" i="1" dirty="0">
              <a:solidFill>
                <a:schemeClr val="bg1"/>
              </a:solidFill>
            </a:endParaRPr>
          </a:p>
          <a:p>
            <a:endParaRPr lang="en-US" sz="2000" i="1" dirty="0">
              <a:solidFill>
                <a:srgbClr val="FFFF00"/>
              </a:solidFill>
            </a:endParaRPr>
          </a:p>
          <a:p>
            <a:endParaRPr lang="en-US" sz="2000" i="1" dirty="0">
              <a:solidFill>
                <a:schemeClr val="bg1"/>
              </a:solidFill>
            </a:endParaRPr>
          </a:p>
          <a:p>
            <a:endParaRPr lang="en-US" sz="1800" b="0" dirty="0">
              <a:solidFill>
                <a:schemeClr val="bg1"/>
              </a:solidFill>
              <a:effectLst/>
            </a:endParaRPr>
          </a:p>
        </p:txBody>
      </p:sp>
      <p:sp>
        <p:nvSpPr>
          <p:cNvPr id="4" name="Slide Number Placeholder 3">
            <a:extLst>
              <a:ext uri="{FF2B5EF4-FFF2-40B4-BE49-F238E27FC236}">
                <a16:creationId xmlns:a16="http://schemas.microsoft.com/office/drawing/2014/main" id="{E61C2F0F-AAEE-4F63-9148-C1A62471112B}"/>
              </a:ext>
            </a:extLst>
          </p:cNvPr>
          <p:cNvSpPr>
            <a:spLocks noGrp="1"/>
          </p:cNvSpPr>
          <p:nvPr>
            <p:ph type="sldNum" sz="quarter" idx="12"/>
          </p:nvPr>
        </p:nvSpPr>
        <p:spPr/>
        <p:txBody>
          <a:bodyPr/>
          <a:lstStyle/>
          <a:p>
            <a:fld id="{887FE027-31FB-4A1E-92BA-511346DB0406}" type="slidenum">
              <a:rPr lang="en-US" smtClean="0"/>
              <a:t>4</a:t>
            </a:fld>
            <a:endParaRPr lang="en-US"/>
          </a:p>
        </p:txBody>
      </p:sp>
      <p:pic>
        <p:nvPicPr>
          <p:cNvPr id="5" name="Recorded Sound" descr="Recorded Sound">
            <a:hlinkClick r:id="" action="ppaction://media"/>
            <a:extLst>
              <a:ext uri="{FF2B5EF4-FFF2-40B4-BE49-F238E27FC236}">
                <a16:creationId xmlns:a16="http://schemas.microsoft.com/office/drawing/2014/main" id="{4B1E02A3-39CC-1B4D-A382-37F526399BA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335741" y="2380048"/>
            <a:ext cx="812800" cy="812800"/>
          </a:xfrm>
          <a:prstGeom prst="rect">
            <a:avLst/>
          </a:prstGeom>
        </p:spPr>
      </p:pic>
      <p:pic>
        <p:nvPicPr>
          <p:cNvPr id="6" name="Recorded Sound" descr="Recorded Sound">
            <a:hlinkClick r:id="" action="ppaction://media"/>
            <a:extLst>
              <a:ext uri="{FF2B5EF4-FFF2-40B4-BE49-F238E27FC236}">
                <a16:creationId xmlns:a16="http://schemas.microsoft.com/office/drawing/2014/main" id="{41C024E1-B4E1-7A49-978D-233DEC85A595}"/>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0335741" y="4442234"/>
            <a:ext cx="812800" cy="812800"/>
          </a:xfrm>
          <a:prstGeom prst="rect">
            <a:avLst/>
          </a:prstGeom>
        </p:spPr>
      </p:pic>
    </p:spTree>
    <p:extLst>
      <p:ext uri="{BB962C8B-B14F-4D97-AF65-F5344CB8AC3E}">
        <p14:creationId xmlns:p14="http://schemas.microsoft.com/office/powerpoint/2010/main" val="3601653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53"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294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5"/>
                </p:tgtEl>
              </p:cMediaNode>
            </p:audio>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A746BD-97A0-46A0-B3FD-41D72036D549}"/>
              </a:ext>
            </a:extLst>
          </p:cNvPr>
          <p:cNvSpPr>
            <a:spLocks noGrp="1"/>
          </p:cNvSpPr>
          <p:nvPr>
            <p:ph type="title"/>
          </p:nvPr>
        </p:nvSpPr>
        <p:spPr>
          <a:xfrm>
            <a:off x="838200" y="631825"/>
            <a:ext cx="10515600" cy="1325563"/>
          </a:xfrm>
        </p:spPr>
        <p:txBody>
          <a:bodyPr>
            <a:normAutofit/>
          </a:bodyPr>
          <a:lstStyle/>
          <a:p>
            <a:r>
              <a:rPr lang="es-MX" b="1" dirty="0" err="1">
                <a:solidFill>
                  <a:schemeClr val="accent4">
                    <a:lumMod val="60000"/>
                    <a:lumOff val="40000"/>
                  </a:schemeClr>
                </a:solidFill>
              </a:rPr>
              <a:t>Polimerization</a:t>
            </a:r>
            <a:r>
              <a:rPr lang="es-MX" b="1" dirty="0">
                <a:solidFill>
                  <a:schemeClr val="accent4">
                    <a:lumMod val="60000"/>
                    <a:lumOff val="40000"/>
                  </a:schemeClr>
                </a:solidFill>
              </a:rPr>
              <a:t>: Free radical</a:t>
            </a:r>
            <a:endParaRPr lang="en-US" b="1" dirty="0">
              <a:solidFill>
                <a:schemeClr val="accent4">
                  <a:lumMod val="60000"/>
                  <a:lumOff val="40000"/>
                </a:schemeClr>
              </a:solidFill>
            </a:endParaRPr>
          </a:p>
        </p:txBody>
      </p:sp>
      <p:cxnSp>
        <p:nvCxnSpPr>
          <p:cNvPr id="11" name="Straight Connector 10">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0BB78C0-27E8-41E4-8A3D-B39FEB46E614}"/>
              </a:ext>
            </a:extLst>
          </p:cNvPr>
          <p:cNvSpPr>
            <a:spLocks noGrp="1"/>
          </p:cNvSpPr>
          <p:nvPr>
            <p:ph idx="1"/>
          </p:nvPr>
        </p:nvSpPr>
        <p:spPr>
          <a:xfrm>
            <a:off x="838200" y="2269173"/>
            <a:ext cx="9010135" cy="3659988"/>
          </a:xfrm>
        </p:spPr>
        <p:txBody>
          <a:bodyPr>
            <a:normAutofit/>
          </a:bodyPr>
          <a:lstStyle/>
          <a:p>
            <a:r>
              <a:rPr lang="en-US" sz="2400" dirty="0">
                <a:solidFill>
                  <a:schemeClr val="bg1"/>
                </a:solidFill>
              </a:rPr>
              <a:t>Could you explain deeper how the free radicals could lead to a controlled reaction to produce a polymer? </a:t>
            </a:r>
          </a:p>
          <a:p>
            <a:endParaRPr lang="en-US" sz="2400" dirty="0">
              <a:solidFill>
                <a:schemeClr val="bg1"/>
              </a:solidFill>
            </a:endParaRPr>
          </a:p>
          <a:p>
            <a:r>
              <a:rPr lang="en-US" sz="2400" dirty="0">
                <a:solidFill>
                  <a:schemeClr val="bg1"/>
                </a:solidFill>
              </a:rPr>
              <a:t>How the residue (the hydrochloric acid) of the condensation polymerization of polycarbonate is managed in the industry? </a:t>
            </a:r>
          </a:p>
          <a:p>
            <a:endParaRPr lang="en-US" sz="2400" dirty="0">
              <a:solidFill>
                <a:schemeClr val="bg1"/>
              </a:solidFill>
            </a:endParaRPr>
          </a:p>
          <a:p>
            <a:r>
              <a:rPr lang="en-US" sz="2400" dirty="0">
                <a:solidFill>
                  <a:schemeClr val="bg1"/>
                </a:solidFill>
              </a:rPr>
              <a:t>How the anionic polymerization is terminated with a proton?</a:t>
            </a:r>
            <a:r>
              <a:rPr lang="es-419" sz="2400" i="1" dirty="0">
                <a:solidFill>
                  <a:schemeClr val="bg1"/>
                </a:solidFill>
              </a:rPr>
              <a:t> Julio Alberto Cao Romero Gallegos</a:t>
            </a:r>
            <a:endParaRPr lang="en-US" sz="2400" i="1" dirty="0">
              <a:solidFill>
                <a:schemeClr val="bg1"/>
              </a:solidFill>
            </a:endParaRPr>
          </a:p>
          <a:p>
            <a:endParaRPr lang="en-US" sz="2400" i="1" dirty="0">
              <a:solidFill>
                <a:srgbClr val="FFFF00"/>
              </a:solidFill>
            </a:endParaRPr>
          </a:p>
          <a:p>
            <a:endParaRPr lang="en-US" sz="2200" i="1" dirty="0">
              <a:solidFill>
                <a:schemeClr val="bg1"/>
              </a:solidFill>
            </a:endParaRPr>
          </a:p>
          <a:p>
            <a:endParaRPr lang="en-US" sz="2200" i="1" dirty="0">
              <a:solidFill>
                <a:schemeClr val="bg1"/>
              </a:solidFill>
            </a:endParaRPr>
          </a:p>
          <a:p>
            <a:endParaRPr lang="en-US" sz="2200" i="1" dirty="0">
              <a:solidFill>
                <a:schemeClr val="bg1"/>
              </a:solidFill>
            </a:endParaRPr>
          </a:p>
          <a:p>
            <a:endParaRPr lang="en-US" sz="2200" i="1" dirty="0">
              <a:solidFill>
                <a:schemeClr val="bg1"/>
              </a:solidFill>
            </a:endParaRPr>
          </a:p>
          <a:p>
            <a:endParaRPr lang="en-US" sz="2200" i="1" dirty="0">
              <a:solidFill>
                <a:schemeClr val="bg1"/>
              </a:solidFill>
            </a:endParaRPr>
          </a:p>
          <a:p>
            <a:endParaRPr lang="en-US" sz="2200" i="1" dirty="0">
              <a:solidFill>
                <a:schemeClr val="bg1"/>
              </a:solidFill>
            </a:endParaRPr>
          </a:p>
          <a:p>
            <a:endParaRPr lang="en-US" sz="2200" b="0" dirty="0">
              <a:solidFill>
                <a:schemeClr val="bg1"/>
              </a:solidFill>
              <a:effectLst/>
            </a:endParaRPr>
          </a:p>
        </p:txBody>
      </p:sp>
      <p:sp>
        <p:nvSpPr>
          <p:cNvPr id="4" name="Slide Number Placeholder 3">
            <a:extLst>
              <a:ext uri="{FF2B5EF4-FFF2-40B4-BE49-F238E27FC236}">
                <a16:creationId xmlns:a16="http://schemas.microsoft.com/office/drawing/2014/main" id="{E61C2F0F-AAEE-4F63-9148-C1A62471112B}"/>
              </a:ext>
            </a:extLst>
          </p:cNvPr>
          <p:cNvSpPr>
            <a:spLocks noGrp="1"/>
          </p:cNvSpPr>
          <p:nvPr>
            <p:ph type="sldNum" sz="quarter" idx="12"/>
          </p:nvPr>
        </p:nvSpPr>
        <p:spPr>
          <a:xfrm>
            <a:off x="8610600" y="6077585"/>
            <a:ext cx="2743200" cy="365125"/>
          </a:xfrm>
        </p:spPr>
        <p:txBody>
          <a:bodyPr>
            <a:normAutofit/>
          </a:bodyPr>
          <a:lstStyle/>
          <a:p>
            <a:pPr>
              <a:spcAft>
                <a:spcPts val="600"/>
              </a:spcAft>
            </a:pPr>
            <a:fld id="{887FE027-31FB-4A1E-92BA-511346DB0406}" type="slidenum">
              <a:rPr lang="en-US">
                <a:solidFill>
                  <a:schemeClr val="bg1"/>
                </a:solidFill>
              </a:rPr>
              <a:pPr>
                <a:spcAft>
                  <a:spcPts val="600"/>
                </a:spcAft>
              </a:pPr>
              <a:t>5</a:t>
            </a:fld>
            <a:endParaRPr lang="en-US">
              <a:solidFill>
                <a:schemeClr val="bg1"/>
              </a:solidFill>
            </a:endParaRPr>
          </a:p>
        </p:txBody>
      </p:sp>
      <p:pic>
        <p:nvPicPr>
          <p:cNvPr id="7" name="Graphic 6" descr="Professor">
            <a:extLst>
              <a:ext uri="{FF2B5EF4-FFF2-40B4-BE49-F238E27FC236}">
                <a16:creationId xmlns:a16="http://schemas.microsoft.com/office/drawing/2014/main" id="{F44DCBED-6508-4C49-90AD-41348891018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223972" y="2269173"/>
            <a:ext cx="635413" cy="635413"/>
          </a:xfrm>
          <a:prstGeom prst="rect">
            <a:avLst/>
          </a:prstGeom>
        </p:spPr>
      </p:pic>
      <p:pic>
        <p:nvPicPr>
          <p:cNvPr id="5" name="Recorded Sound" descr="Recorded Sound">
            <a:hlinkClick r:id="" action="ppaction://media"/>
            <a:extLst>
              <a:ext uri="{FF2B5EF4-FFF2-40B4-BE49-F238E27FC236}">
                <a16:creationId xmlns:a16="http://schemas.microsoft.com/office/drawing/2014/main" id="{EFB2D28F-6C25-5F4B-B45F-360EE256CF2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087774" y="3429000"/>
            <a:ext cx="812800" cy="812800"/>
          </a:xfrm>
          <a:prstGeom prst="rect">
            <a:avLst/>
          </a:prstGeom>
        </p:spPr>
      </p:pic>
      <p:pic>
        <p:nvPicPr>
          <p:cNvPr id="8" name="Recorded Sound" descr="Recorded Sound">
            <a:hlinkClick r:id="" action="ppaction://media"/>
            <a:extLst>
              <a:ext uri="{FF2B5EF4-FFF2-40B4-BE49-F238E27FC236}">
                <a16:creationId xmlns:a16="http://schemas.microsoft.com/office/drawing/2014/main" id="{CB489280-7E6D-D547-BC7B-1A87F7BB45CD}"/>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0135278" y="4703854"/>
            <a:ext cx="812800" cy="812800"/>
          </a:xfrm>
          <a:prstGeom prst="rect">
            <a:avLst/>
          </a:prstGeom>
        </p:spPr>
      </p:pic>
    </p:spTree>
    <p:extLst>
      <p:ext uri="{BB962C8B-B14F-4D97-AF65-F5344CB8AC3E}">
        <p14:creationId xmlns:p14="http://schemas.microsoft.com/office/powerpoint/2010/main" val="329430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68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835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5"/>
                </p:tgtEl>
              </p:cMediaNode>
            </p:audio>
            <p:audio>
              <p:cMediaNode vol="80000">
                <p:cTn id="12"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5CC514-67BE-480E-857D-8175D4B95AAC}"/>
              </a:ext>
            </a:extLst>
          </p:cNvPr>
          <p:cNvSpPr>
            <a:spLocks noGrp="1"/>
          </p:cNvSpPr>
          <p:nvPr>
            <p:ph type="title"/>
          </p:nvPr>
        </p:nvSpPr>
        <p:spPr>
          <a:xfrm>
            <a:off x="838200" y="631825"/>
            <a:ext cx="10515600" cy="1325563"/>
          </a:xfrm>
        </p:spPr>
        <p:txBody>
          <a:bodyPr>
            <a:normAutofit/>
          </a:bodyPr>
          <a:lstStyle/>
          <a:p>
            <a:r>
              <a:rPr lang="es-MX" b="1" dirty="0" err="1">
                <a:solidFill>
                  <a:schemeClr val="accent6">
                    <a:lumMod val="60000"/>
                    <a:lumOff val="40000"/>
                  </a:schemeClr>
                </a:solidFill>
              </a:rPr>
              <a:t>Polymerization</a:t>
            </a:r>
            <a:r>
              <a:rPr lang="es-MX" b="1" dirty="0">
                <a:solidFill>
                  <a:schemeClr val="accent6">
                    <a:lumMod val="60000"/>
                    <a:lumOff val="40000"/>
                  </a:schemeClr>
                </a:solidFill>
              </a:rPr>
              <a:t>: </a:t>
            </a:r>
            <a:r>
              <a:rPr lang="es-MX" b="1" dirty="0" err="1">
                <a:solidFill>
                  <a:schemeClr val="accent6">
                    <a:lumMod val="60000"/>
                    <a:lumOff val="40000"/>
                  </a:schemeClr>
                </a:solidFill>
              </a:rPr>
              <a:t>Condensation</a:t>
            </a:r>
            <a:endParaRPr lang="en-US" b="1" dirty="0">
              <a:solidFill>
                <a:schemeClr val="accent6">
                  <a:lumMod val="60000"/>
                  <a:lumOff val="40000"/>
                </a:schemeClr>
              </a:solidFill>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2277F3B-A9F5-4DAE-A7CC-EE7661F60BD1}"/>
              </a:ext>
            </a:extLst>
          </p:cNvPr>
          <p:cNvSpPr>
            <a:spLocks noGrp="1"/>
          </p:cNvSpPr>
          <p:nvPr>
            <p:ph idx="1"/>
          </p:nvPr>
        </p:nvSpPr>
        <p:spPr>
          <a:xfrm>
            <a:off x="838200" y="2269173"/>
            <a:ext cx="9010135" cy="3659988"/>
          </a:xfrm>
        </p:spPr>
        <p:txBody>
          <a:bodyPr>
            <a:normAutofit/>
          </a:bodyPr>
          <a:lstStyle/>
          <a:p>
            <a:pPr marL="342900" indent="-342900"/>
            <a:r>
              <a:rPr lang="en-US" sz="2400" dirty="0">
                <a:solidFill>
                  <a:schemeClr val="bg1"/>
                </a:solidFill>
              </a:rPr>
              <a:t>Could you please explain more about condensation polymerization method? In the slides you said that monomers are produced in this process! So, this method produce monomers and then </a:t>
            </a:r>
            <a:r>
              <a:rPr lang="en-US" sz="2400" dirty="0" err="1">
                <a:solidFill>
                  <a:schemeClr val="bg1"/>
                </a:solidFill>
              </a:rPr>
              <a:t>polymerse</a:t>
            </a:r>
            <a:r>
              <a:rPr lang="en-US" sz="2400" dirty="0">
                <a:solidFill>
                  <a:schemeClr val="bg1"/>
                </a:solidFill>
              </a:rPr>
              <a:t>?-</a:t>
            </a:r>
            <a:r>
              <a:rPr lang="es-419" sz="2400" i="1" dirty="0">
                <a:solidFill>
                  <a:schemeClr val="bg1"/>
                </a:solidFill>
              </a:rPr>
              <a:t>Javid Azimi Boulali</a:t>
            </a:r>
            <a:r>
              <a:rPr lang="en-US" sz="2400" i="1" dirty="0">
                <a:solidFill>
                  <a:schemeClr val="bg1"/>
                </a:solidFill>
              </a:rPr>
              <a:t>-</a:t>
            </a:r>
          </a:p>
          <a:p>
            <a:pPr marL="342900" indent="-342900"/>
            <a:endParaRPr lang="en-US" sz="2400" dirty="0">
              <a:solidFill>
                <a:schemeClr val="bg1"/>
              </a:solidFill>
            </a:endParaRPr>
          </a:p>
          <a:p>
            <a:pPr marL="342900" indent="-342900"/>
            <a:r>
              <a:rPr lang="en-US" sz="2400" dirty="0">
                <a:solidFill>
                  <a:schemeClr val="bg1"/>
                </a:solidFill>
              </a:rPr>
              <a:t>In the animation of “Polymerization Process -3D Animation” we can see water, what is the propose of use water in the extrusion process?  what is the main objective of use additives?-</a:t>
            </a:r>
            <a:r>
              <a:rPr lang="es-419" sz="2400" i="1" dirty="0">
                <a:solidFill>
                  <a:schemeClr val="bg1"/>
                </a:solidFill>
              </a:rPr>
              <a:t>José Iván Avilés Castrillo</a:t>
            </a:r>
            <a:endParaRPr lang="en-US" sz="2400" i="1" dirty="0">
              <a:solidFill>
                <a:schemeClr val="bg1"/>
              </a:solidFill>
            </a:endParaRPr>
          </a:p>
          <a:p>
            <a:pPr marL="342900" indent="-342900"/>
            <a:endParaRPr lang="en-US" sz="2400" i="1" dirty="0">
              <a:solidFill>
                <a:schemeClr val="bg1"/>
              </a:solidFill>
            </a:endParaRPr>
          </a:p>
        </p:txBody>
      </p:sp>
      <p:sp>
        <p:nvSpPr>
          <p:cNvPr id="4" name="Slide Number Placeholder 3">
            <a:extLst>
              <a:ext uri="{FF2B5EF4-FFF2-40B4-BE49-F238E27FC236}">
                <a16:creationId xmlns:a16="http://schemas.microsoft.com/office/drawing/2014/main" id="{0597646A-7C00-495A-AE10-011BF9D41A2D}"/>
              </a:ext>
            </a:extLst>
          </p:cNvPr>
          <p:cNvSpPr>
            <a:spLocks noGrp="1"/>
          </p:cNvSpPr>
          <p:nvPr>
            <p:ph type="sldNum" sz="quarter" idx="12"/>
          </p:nvPr>
        </p:nvSpPr>
        <p:spPr/>
        <p:txBody>
          <a:bodyPr/>
          <a:lstStyle/>
          <a:p>
            <a:fld id="{887FE027-31FB-4A1E-92BA-511346DB0406}" type="slidenum">
              <a:rPr lang="en-US" smtClean="0"/>
              <a:t>6</a:t>
            </a:fld>
            <a:endParaRPr lang="en-US"/>
          </a:p>
        </p:txBody>
      </p:sp>
      <p:pic>
        <p:nvPicPr>
          <p:cNvPr id="7" name="Graphic 6" descr="Professor">
            <a:extLst>
              <a:ext uri="{FF2B5EF4-FFF2-40B4-BE49-F238E27FC236}">
                <a16:creationId xmlns:a16="http://schemas.microsoft.com/office/drawing/2014/main" id="{975D95C7-63D5-1845-A661-7B16D97D0E1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364971" y="2502901"/>
            <a:ext cx="635413" cy="635413"/>
          </a:xfrm>
          <a:prstGeom prst="rect">
            <a:avLst/>
          </a:prstGeom>
        </p:spPr>
      </p:pic>
      <p:pic>
        <p:nvPicPr>
          <p:cNvPr id="5" name="Recorded Sound" descr="Recorded Sound">
            <a:hlinkClick r:id="" action="ppaction://media"/>
            <a:extLst>
              <a:ext uri="{FF2B5EF4-FFF2-40B4-BE49-F238E27FC236}">
                <a16:creationId xmlns:a16="http://schemas.microsoft.com/office/drawing/2014/main" id="{74E4490E-B195-1045-B0A0-E7792D247B4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191703" y="4494212"/>
            <a:ext cx="812800" cy="812800"/>
          </a:xfrm>
          <a:prstGeom prst="rect">
            <a:avLst/>
          </a:prstGeom>
        </p:spPr>
      </p:pic>
    </p:spTree>
    <p:extLst>
      <p:ext uri="{BB962C8B-B14F-4D97-AF65-F5344CB8AC3E}">
        <p14:creationId xmlns:p14="http://schemas.microsoft.com/office/powerpoint/2010/main" val="329724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47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767A65-857D-4ED8-B915-83F82FAC6A79}"/>
              </a:ext>
            </a:extLst>
          </p:cNvPr>
          <p:cNvSpPr>
            <a:spLocks noGrp="1"/>
          </p:cNvSpPr>
          <p:nvPr>
            <p:ph type="title"/>
          </p:nvPr>
        </p:nvSpPr>
        <p:spPr>
          <a:xfrm>
            <a:off x="838200" y="631825"/>
            <a:ext cx="10515600" cy="1325563"/>
          </a:xfrm>
        </p:spPr>
        <p:txBody>
          <a:bodyPr>
            <a:normAutofit/>
          </a:bodyPr>
          <a:lstStyle/>
          <a:p>
            <a:r>
              <a:rPr lang="en-US" b="1" dirty="0">
                <a:solidFill>
                  <a:schemeClr val="accent5">
                    <a:lumMod val="60000"/>
                    <a:lumOff val="40000"/>
                  </a:schemeClr>
                </a:solidFill>
              </a:rPr>
              <a:t>Molecular structure of polymers</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10B6E8C-3232-4A62-BA0A-BE9E68FC9A4D}"/>
              </a:ext>
            </a:extLst>
          </p:cNvPr>
          <p:cNvSpPr>
            <a:spLocks noGrp="1"/>
          </p:cNvSpPr>
          <p:nvPr>
            <p:ph idx="1"/>
          </p:nvPr>
        </p:nvSpPr>
        <p:spPr>
          <a:xfrm>
            <a:off x="838200" y="2269173"/>
            <a:ext cx="8379941" cy="3659988"/>
          </a:xfrm>
        </p:spPr>
        <p:txBody>
          <a:bodyPr>
            <a:normAutofit/>
          </a:bodyPr>
          <a:lstStyle/>
          <a:p>
            <a:pPr marL="0" indent="0">
              <a:buNone/>
            </a:pPr>
            <a:r>
              <a:rPr lang="en-US" sz="2000" dirty="0">
                <a:solidFill>
                  <a:schemeClr val="bg1"/>
                </a:solidFill>
              </a:rPr>
              <a:t>What is the difference between branched polymer and </a:t>
            </a:r>
            <a:r>
              <a:rPr lang="en-US" sz="2000" dirty="0" err="1">
                <a:solidFill>
                  <a:schemeClr val="bg1"/>
                </a:solidFill>
              </a:rPr>
              <a:t>crosslined</a:t>
            </a:r>
            <a:r>
              <a:rPr lang="en-US" sz="2000" dirty="0">
                <a:solidFill>
                  <a:schemeClr val="bg1"/>
                </a:solidFill>
              </a:rPr>
              <a:t> polymer?-</a:t>
            </a:r>
            <a:r>
              <a:rPr lang="es-419" sz="2000" i="1" dirty="0">
                <a:solidFill>
                  <a:schemeClr val="bg1"/>
                </a:solidFill>
              </a:rPr>
              <a:t>Javid </a:t>
            </a:r>
            <a:r>
              <a:rPr lang="es-419" sz="2000" i="1" dirty="0" err="1">
                <a:solidFill>
                  <a:schemeClr val="bg1"/>
                </a:solidFill>
              </a:rPr>
              <a:t>Azimi</a:t>
            </a:r>
            <a:r>
              <a:rPr lang="es-419" sz="2000" i="1" dirty="0">
                <a:solidFill>
                  <a:schemeClr val="bg1"/>
                </a:solidFill>
              </a:rPr>
              <a:t> </a:t>
            </a:r>
            <a:r>
              <a:rPr lang="es-419" sz="2000" i="1" dirty="0" err="1">
                <a:solidFill>
                  <a:schemeClr val="bg1"/>
                </a:solidFill>
              </a:rPr>
              <a:t>Boulali</a:t>
            </a:r>
            <a:endParaRPr lang="es-419" sz="2000" i="1" dirty="0">
              <a:solidFill>
                <a:schemeClr val="bg1"/>
              </a:solidFill>
            </a:endParaRPr>
          </a:p>
          <a:p>
            <a:pPr marL="0" indent="0">
              <a:buNone/>
            </a:pPr>
            <a:r>
              <a:rPr lang="en-US" sz="2000" dirty="0">
                <a:solidFill>
                  <a:schemeClr val="bg1"/>
                </a:solidFill>
              </a:rPr>
              <a:t>What benefits do atactic polymers possess that make them desirable to combine with isotactic ones (or </a:t>
            </a:r>
            <a:r>
              <a:rPr lang="en-US" sz="2000" dirty="0" err="1">
                <a:solidFill>
                  <a:schemeClr val="bg1"/>
                </a:solidFill>
              </a:rPr>
              <a:t>viceversa</a:t>
            </a:r>
            <a:r>
              <a:rPr lang="en-US" sz="2000" dirty="0">
                <a:solidFill>
                  <a:schemeClr val="bg1"/>
                </a:solidFill>
              </a:rPr>
              <a:t> in case the isotactic are the advantageous ones)?-</a:t>
            </a:r>
            <a:r>
              <a:rPr lang="es-419" sz="2000" i="1" dirty="0">
                <a:solidFill>
                  <a:schemeClr val="bg1"/>
                </a:solidFill>
              </a:rPr>
              <a:t>Kendra Corral Nájera</a:t>
            </a:r>
            <a:endParaRPr lang="en-US" sz="2000" i="1" dirty="0">
              <a:solidFill>
                <a:schemeClr val="bg1"/>
              </a:solidFill>
            </a:endParaRPr>
          </a:p>
          <a:p>
            <a:pPr marL="0" indent="0">
              <a:buNone/>
            </a:pPr>
            <a:endParaRPr lang="en-US" sz="2000" i="1" dirty="0">
              <a:solidFill>
                <a:srgbClr val="FFFF00"/>
              </a:solidFill>
            </a:endParaRPr>
          </a:p>
          <a:p>
            <a:pPr marL="0" indent="0">
              <a:buNone/>
            </a:pPr>
            <a:endParaRPr lang="en-US" sz="2000" i="1" dirty="0">
              <a:solidFill>
                <a:schemeClr val="bg1"/>
              </a:solidFill>
            </a:endParaRPr>
          </a:p>
          <a:p>
            <a:pPr marL="0" indent="0">
              <a:buNone/>
            </a:pPr>
            <a:endParaRPr lang="en-US" sz="2000" i="1" dirty="0">
              <a:solidFill>
                <a:srgbClr val="FFFF00"/>
              </a:solidFill>
            </a:endParaRPr>
          </a:p>
          <a:p>
            <a:pPr marL="0" indent="0">
              <a:buNone/>
            </a:pPr>
            <a:endParaRPr lang="en-US" sz="2000" i="1" dirty="0">
              <a:solidFill>
                <a:schemeClr val="bg1"/>
              </a:solidFill>
            </a:endParaRPr>
          </a:p>
          <a:p>
            <a:endParaRPr lang="en-US" sz="2000" i="1" dirty="0">
              <a:solidFill>
                <a:schemeClr val="bg1"/>
              </a:solidFill>
            </a:endParaRPr>
          </a:p>
          <a:p>
            <a:endParaRPr lang="en-US" sz="2000" i="1" dirty="0">
              <a:solidFill>
                <a:schemeClr val="bg1"/>
              </a:solidFill>
            </a:endParaRPr>
          </a:p>
          <a:p>
            <a:endParaRPr lang="en-US" sz="2000" i="1" dirty="0">
              <a:solidFill>
                <a:srgbClr val="FFFF00"/>
              </a:solidFill>
            </a:endParaRPr>
          </a:p>
          <a:p>
            <a:endParaRPr lang="en-US" sz="2000" i="1" dirty="0">
              <a:solidFill>
                <a:schemeClr val="bg1"/>
              </a:solidFill>
            </a:endParaRPr>
          </a:p>
        </p:txBody>
      </p:sp>
      <p:sp>
        <p:nvSpPr>
          <p:cNvPr id="4" name="Slide Number Placeholder 3">
            <a:extLst>
              <a:ext uri="{FF2B5EF4-FFF2-40B4-BE49-F238E27FC236}">
                <a16:creationId xmlns:a16="http://schemas.microsoft.com/office/drawing/2014/main" id="{74B4BDE3-7126-4724-B026-D6D9905DDEF5}"/>
              </a:ext>
            </a:extLst>
          </p:cNvPr>
          <p:cNvSpPr>
            <a:spLocks noGrp="1"/>
          </p:cNvSpPr>
          <p:nvPr>
            <p:ph type="sldNum" sz="quarter" idx="12"/>
          </p:nvPr>
        </p:nvSpPr>
        <p:spPr/>
        <p:txBody>
          <a:bodyPr/>
          <a:lstStyle/>
          <a:p>
            <a:fld id="{887FE027-31FB-4A1E-92BA-511346DB0406}" type="slidenum">
              <a:rPr lang="en-US" smtClean="0"/>
              <a:t>7</a:t>
            </a:fld>
            <a:endParaRPr lang="en-US"/>
          </a:p>
        </p:txBody>
      </p:sp>
      <p:pic>
        <p:nvPicPr>
          <p:cNvPr id="5" name="Recorded Sound" descr="Recorded Sound">
            <a:hlinkClick r:id="" action="ppaction://media"/>
            <a:extLst>
              <a:ext uri="{FF2B5EF4-FFF2-40B4-BE49-F238E27FC236}">
                <a16:creationId xmlns:a16="http://schemas.microsoft.com/office/drawing/2014/main" id="{8135EEE8-F7C6-5B42-B996-80B0B043746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75800" y="2560595"/>
            <a:ext cx="812800" cy="812800"/>
          </a:xfrm>
          <a:prstGeom prst="rect">
            <a:avLst/>
          </a:prstGeom>
        </p:spPr>
      </p:pic>
    </p:spTree>
    <p:extLst>
      <p:ext uri="{BB962C8B-B14F-4D97-AF65-F5344CB8AC3E}">
        <p14:creationId xmlns:p14="http://schemas.microsoft.com/office/powerpoint/2010/main" val="2015270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1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41C413-4B8F-4112-99A9-262AF934D49D}"/>
              </a:ext>
            </a:extLst>
          </p:cNvPr>
          <p:cNvSpPr>
            <a:spLocks noGrp="1"/>
          </p:cNvSpPr>
          <p:nvPr>
            <p:ph type="title"/>
          </p:nvPr>
        </p:nvSpPr>
        <p:spPr>
          <a:xfrm>
            <a:off x="838200" y="631825"/>
            <a:ext cx="10515600" cy="1325563"/>
          </a:xfrm>
        </p:spPr>
        <p:txBody>
          <a:bodyPr>
            <a:normAutofit/>
          </a:bodyPr>
          <a:lstStyle/>
          <a:p>
            <a:r>
              <a:rPr lang="es-MX" b="1" dirty="0" err="1">
                <a:solidFill>
                  <a:schemeClr val="bg1"/>
                </a:solidFill>
              </a:rPr>
              <a:t>Physical</a:t>
            </a:r>
            <a:r>
              <a:rPr lang="es-MX" b="1" dirty="0">
                <a:solidFill>
                  <a:schemeClr val="bg1"/>
                </a:solidFill>
              </a:rPr>
              <a:t> and </a:t>
            </a:r>
            <a:r>
              <a:rPr lang="es-MX" b="1" dirty="0" err="1">
                <a:solidFill>
                  <a:schemeClr val="bg1"/>
                </a:solidFill>
              </a:rPr>
              <a:t>chemical</a:t>
            </a:r>
            <a:r>
              <a:rPr lang="es-MX" b="1" dirty="0">
                <a:solidFill>
                  <a:schemeClr val="bg1"/>
                </a:solidFill>
              </a:rPr>
              <a:t> </a:t>
            </a:r>
            <a:r>
              <a:rPr lang="es-MX" b="1" dirty="0" err="1">
                <a:solidFill>
                  <a:schemeClr val="bg1"/>
                </a:solidFill>
              </a:rPr>
              <a:t>properties</a:t>
            </a:r>
            <a:r>
              <a:rPr lang="es-MX" b="1" dirty="0">
                <a:solidFill>
                  <a:schemeClr val="bg1"/>
                </a:solidFill>
              </a:rPr>
              <a:t> </a:t>
            </a:r>
            <a:r>
              <a:rPr lang="es-MX" b="1" dirty="0" err="1">
                <a:solidFill>
                  <a:schemeClr val="bg1"/>
                </a:solidFill>
              </a:rPr>
              <a:t>of</a:t>
            </a:r>
            <a:r>
              <a:rPr lang="es-MX" b="1" dirty="0">
                <a:solidFill>
                  <a:schemeClr val="bg1"/>
                </a:solidFill>
              </a:rPr>
              <a:t> </a:t>
            </a:r>
            <a:r>
              <a:rPr lang="es-MX" b="1" dirty="0" err="1">
                <a:solidFill>
                  <a:schemeClr val="bg1"/>
                </a:solidFill>
              </a:rPr>
              <a:t>polymers</a:t>
            </a:r>
            <a:endParaRPr lang="en-US" dirty="0">
              <a:solidFill>
                <a:schemeClr val="bg1"/>
              </a:solidFill>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6A4349D-E7CA-4C0E-9932-C1A606088F9D}"/>
              </a:ext>
            </a:extLst>
          </p:cNvPr>
          <p:cNvSpPr>
            <a:spLocks noGrp="1"/>
          </p:cNvSpPr>
          <p:nvPr>
            <p:ph idx="1"/>
          </p:nvPr>
        </p:nvSpPr>
        <p:spPr>
          <a:xfrm>
            <a:off x="838200" y="2269173"/>
            <a:ext cx="8651789" cy="3659988"/>
          </a:xfrm>
        </p:spPr>
        <p:txBody>
          <a:bodyPr>
            <a:normAutofit/>
          </a:bodyPr>
          <a:lstStyle/>
          <a:p>
            <a:r>
              <a:rPr lang="en-US" sz="2400" dirty="0">
                <a:solidFill>
                  <a:schemeClr val="bg1"/>
                </a:solidFill>
              </a:rPr>
              <a:t>Are copolymers more elastic?-</a:t>
            </a:r>
            <a:r>
              <a:rPr lang="en-US" sz="2400" i="1" dirty="0">
                <a:solidFill>
                  <a:schemeClr val="bg1"/>
                </a:solidFill>
              </a:rPr>
              <a:t>Kendra Corral </a:t>
            </a:r>
            <a:r>
              <a:rPr lang="en-US" sz="2400" i="1" dirty="0" err="1">
                <a:solidFill>
                  <a:schemeClr val="bg1"/>
                </a:solidFill>
              </a:rPr>
              <a:t>Nájera</a:t>
            </a:r>
            <a:r>
              <a:rPr lang="en-US" sz="2400" i="1" dirty="0">
                <a:solidFill>
                  <a:schemeClr val="bg1"/>
                </a:solidFill>
              </a:rPr>
              <a:t>-</a:t>
            </a:r>
          </a:p>
          <a:p>
            <a:endParaRPr lang="en-US" sz="2400" i="1" dirty="0">
              <a:solidFill>
                <a:schemeClr val="bg1"/>
              </a:solidFill>
            </a:endParaRPr>
          </a:p>
          <a:p>
            <a:r>
              <a:rPr lang="en-US" sz="2400" dirty="0">
                <a:solidFill>
                  <a:schemeClr val="bg1"/>
                </a:solidFill>
              </a:rPr>
              <a:t>The thing </a:t>
            </a:r>
            <a:r>
              <a:rPr lang="en-US" sz="2400" dirty="0" err="1">
                <a:solidFill>
                  <a:schemeClr val="bg1"/>
                </a:solidFill>
              </a:rPr>
              <a:t>i</a:t>
            </a:r>
            <a:r>
              <a:rPr lang="en-US" sz="2400" dirty="0">
                <a:solidFill>
                  <a:schemeClr val="bg1"/>
                </a:solidFill>
              </a:rPr>
              <a:t> referred to in the applications: when each classification is useful to know? Like, for manufacturing processes as injection molding, the thermal behavior is the way to go (</a:t>
            </a:r>
            <a:r>
              <a:rPr lang="en-US" sz="2400" dirty="0" err="1">
                <a:solidFill>
                  <a:schemeClr val="bg1"/>
                </a:solidFill>
              </a:rPr>
              <a:t>i</a:t>
            </a:r>
            <a:r>
              <a:rPr lang="en-US" sz="2400" dirty="0">
                <a:solidFill>
                  <a:schemeClr val="bg1"/>
                </a:solidFill>
              </a:rPr>
              <a:t> think), but what for the other ones? In which situation should </a:t>
            </a:r>
            <a:r>
              <a:rPr lang="en-US" sz="2400" dirty="0" err="1">
                <a:solidFill>
                  <a:schemeClr val="bg1"/>
                </a:solidFill>
              </a:rPr>
              <a:t>i</a:t>
            </a:r>
            <a:r>
              <a:rPr lang="en-US" sz="2400" dirty="0">
                <a:solidFill>
                  <a:schemeClr val="bg1"/>
                </a:solidFill>
              </a:rPr>
              <a:t> care for each of them? Is my assumption (what </a:t>
            </a:r>
            <a:r>
              <a:rPr lang="en-US" sz="2400" dirty="0" err="1">
                <a:solidFill>
                  <a:schemeClr val="bg1"/>
                </a:solidFill>
              </a:rPr>
              <a:t>i</a:t>
            </a:r>
            <a:r>
              <a:rPr lang="en-US" sz="2400" dirty="0">
                <a:solidFill>
                  <a:schemeClr val="bg1"/>
                </a:solidFill>
              </a:rPr>
              <a:t> wrote in "Possible Applications") correct?-</a:t>
            </a:r>
            <a:r>
              <a:rPr lang="es-419" sz="2400" i="1" dirty="0">
                <a:solidFill>
                  <a:schemeClr val="bg1"/>
                </a:solidFill>
              </a:rPr>
              <a:t>Marco Salazar Meza</a:t>
            </a:r>
            <a:endParaRPr lang="en-US" sz="2400" i="1" dirty="0">
              <a:solidFill>
                <a:schemeClr val="bg1"/>
              </a:solidFill>
            </a:endParaRPr>
          </a:p>
          <a:p>
            <a:endParaRPr lang="en-US" sz="2400" i="1" dirty="0">
              <a:solidFill>
                <a:schemeClr val="bg1"/>
              </a:solidFill>
            </a:endParaRPr>
          </a:p>
        </p:txBody>
      </p:sp>
      <p:sp>
        <p:nvSpPr>
          <p:cNvPr id="4" name="Slide Number Placeholder 3">
            <a:extLst>
              <a:ext uri="{FF2B5EF4-FFF2-40B4-BE49-F238E27FC236}">
                <a16:creationId xmlns:a16="http://schemas.microsoft.com/office/drawing/2014/main" id="{0DD9FCE0-A753-4576-B8AE-627283092DDF}"/>
              </a:ext>
            </a:extLst>
          </p:cNvPr>
          <p:cNvSpPr>
            <a:spLocks noGrp="1"/>
          </p:cNvSpPr>
          <p:nvPr>
            <p:ph type="sldNum" sz="quarter" idx="12"/>
          </p:nvPr>
        </p:nvSpPr>
        <p:spPr/>
        <p:txBody>
          <a:bodyPr/>
          <a:lstStyle/>
          <a:p>
            <a:fld id="{887FE027-31FB-4A1E-92BA-511346DB0406}" type="slidenum">
              <a:rPr lang="en-US" smtClean="0"/>
              <a:t>8</a:t>
            </a:fld>
            <a:endParaRPr lang="en-US"/>
          </a:p>
        </p:txBody>
      </p:sp>
      <p:pic>
        <p:nvPicPr>
          <p:cNvPr id="5" name="Recorded Sound" descr="Recorded Sound">
            <a:hlinkClick r:id="" action="ppaction://media"/>
            <a:extLst>
              <a:ext uri="{FF2B5EF4-FFF2-40B4-BE49-F238E27FC236}">
                <a16:creationId xmlns:a16="http://schemas.microsoft.com/office/drawing/2014/main" id="{3E8D51EE-29A6-674B-AEE1-6524AAA22A9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150389" y="2112321"/>
            <a:ext cx="812800" cy="812800"/>
          </a:xfrm>
          <a:prstGeom prst="rect">
            <a:avLst/>
          </a:prstGeom>
        </p:spPr>
      </p:pic>
      <p:pic>
        <p:nvPicPr>
          <p:cNvPr id="6" name="Recorded Sound" descr="Recorded Sound">
            <a:hlinkClick r:id="" action="ppaction://media"/>
            <a:extLst>
              <a:ext uri="{FF2B5EF4-FFF2-40B4-BE49-F238E27FC236}">
                <a16:creationId xmlns:a16="http://schemas.microsoft.com/office/drawing/2014/main" id="{DD1F02AA-074D-904B-B6A7-8072FA8001CE}"/>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0150389" y="3932880"/>
            <a:ext cx="812800" cy="812800"/>
          </a:xfrm>
          <a:prstGeom prst="rect">
            <a:avLst/>
          </a:prstGeom>
        </p:spPr>
      </p:pic>
    </p:spTree>
    <p:extLst>
      <p:ext uri="{BB962C8B-B14F-4D97-AF65-F5344CB8AC3E}">
        <p14:creationId xmlns:p14="http://schemas.microsoft.com/office/powerpoint/2010/main" val="858507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377"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500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5"/>
                </p:tgtEl>
              </p:cMediaNode>
            </p:audio>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41C413-4B8F-4112-99A9-262AF934D49D}"/>
              </a:ext>
            </a:extLst>
          </p:cNvPr>
          <p:cNvSpPr>
            <a:spLocks noGrp="1"/>
          </p:cNvSpPr>
          <p:nvPr>
            <p:ph type="title"/>
          </p:nvPr>
        </p:nvSpPr>
        <p:spPr>
          <a:xfrm>
            <a:off x="838200" y="631825"/>
            <a:ext cx="10515600" cy="1325563"/>
          </a:xfrm>
        </p:spPr>
        <p:txBody>
          <a:bodyPr>
            <a:normAutofit/>
          </a:bodyPr>
          <a:lstStyle/>
          <a:p>
            <a:r>
              <a:rPr lang="es-MX" sz="4000" b="1" dirty="0" err="1">
                <a:solidFill>
                  <a:srgbClr val="00B0F0"/>
                </a:solidFill>
              </a:rPr>
              <a:t>Catalysts</a:t>
            </a:r>
            <a:r>
              <a:rPr lang="es-MX" sz="4000" b="1" dirty="0">
                <a:solidFill>
                  <a:srgbClr val="00B0F0"/>
                </a:solidFill>
              </a:rPr>
              <a:t> </a:t>
            </a:r>
            <a:endParaRPr lang="en-US" sz="4000" b="1" dirty="0">
              <a:solidFill>
                <a:srgbClr val="00B0F0"/>
              </a:solidFill>
            </a:endParaRPr>
          </a:p>
        </p:txBody>
      </p:sp>
      <p:cxnSp>
        <p:nvCxnSpPr>
          <p:cNvPr id="6"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6A4349D-E7CA-4C0E-9932-C1A606088F9D}"/>
              </a:ext>
            </a:extLst>
          </p:cNvPr>
          <p:cNvSpPr>
            <a:spLocks noGrp="1"/>
          </p:cNvSpPr>
          <p:nvPr>
            <p:ph idx="1"/>
          </p:nvPr>
        </p:nvSpPr>
        <p:spPr>
          <a:xfrm>
            <a:off x="838200" y="2269173"/>
            <a:ext cx="8787714" cy="3659988"/>
          </a:xfrm>
        </p:spPr>
        <p:txBody>
          <a:bodyPr>
            <a:normAutofit fontScale="70000" lnSpcReduction="20000"/>
          </a:bodyPr>
          <a:lstStyle/>
          <a:p>
            <a:endParaRPr lang="en-US" sz="2400" i="1" dirty="0">
              <a:solidFill>
                <a:srgbClr val="FFFF00"/>
              </a:solidFill>
            </a:endParaRPr>
          </a:p>
          <a:p>
            <a:r>
              <a:rPr lang="en-US" sz="2400" dirty="0">
                <a:solidFill>
                  <a:schemeClr val="bg1"/>
                </a:solidFill>
              </a:rPr>
              <a:t>Rather than traditional alumina or silica catalyst, some other are from </a:t>
            </a:r>
            <a:r>
              <a:rPr lang="en-US" sz="2400" dirty="0" err="1">
                <a:solidFill>
                  <a:schemeClr val="bg1"/>
                </a:solidFill>
              </a:rPr>
              <a:t>ziconium</a:t>
            </a:r>
            <a:r>
              <a:rPr lang="en-US" sz="2400" dirty="0">
                <a:solidFill>
                  <a:schemeClr val="bg1"/>
                </a:solidFill>
              </a:rPr>
              <a:t> and titanium. Are these frequently used in the industry as a </a:t>
            </a:r>
            <a:r>
              <a:rPr lang="en-US" sz="2400" dirty="0" err="1">
                <a:solidFill>
                  <a:schemeClr val="bg1"/>
                </a:solidFill>
              </a:rPr>
              <a:t>ziegler-natta</a:t>
            </a:r>
            <a:r>
              <a:rPr lang="en-US" sz="2400" dirty="0">
                <a:solidFill>
                  <a:schemeClr val="bg1"/>
                </a:solidFill>
              </a:rPr>
              <a:t> catalysts? How do we choose the best catalyst for a polymer?</a:t>
            </a:r>
            <a:r>
              <a:rPr lang="en-US" sz="2400" i="1" dirty="0">
                <a:solidFill>
                  <a:schemeClr val="bg1"/>
                </a:solidFill>
              </a:rPr>
              <a:t>-Marino Luna Espinoza- </a:t>
            </a:r>
            <a:r>
              <a:rPr lang="en-US" sz="2400" dirty="0">
                <a:hlinkClick r:id="rId6"/>
              </a:rPr>
              <a:t>https://www.intechopen.com/books/recent-progress-in-organometallic-chemistry/radical-mechanisms-in-the-metallocenes</a:t>
            </a:r>
            <a:endParaRPr lang="en-US" sz="2400" dirty="0"/>
          </a:p>
          <a:p>
            <a:endParaRPr lang="en-US" sz="2400" i="1" dirty="0">
              <a:solidFill>
                <a:schemeClr val="bg1"/>
              </a:solidFill>
            </a:endParaRPr>
          </a:p>
          <a:p>
            <a:endParaRPr lang="en-US" sz="2400" i="1" dirty="0">
              <a:solidFill>
                <a:schemeClr val="bg1"/>
              </a:solidFill>
            </a:endParaRPr>
          </a:p>
          <a:p>
            <a:r>
              <a:rPr lang="en-US" sz="2400" dirty="0">
                <a:solidFill>
                  <a:schemeClr val="bg1"/>
                </a:solidFill>
              </a:rPr>
              <a:t>In catalyst polymerization I don´t understand which</a:t>
            </a:r>
          </a:p>
          <a:p>
            <a:endParaRPr lang="en-US" sz="2400" dirty="0">
              <a:solidFill>
                <a:schemeClr val="bg1"/>
              </a:solidFill>
            </a:endParaRPr>
          </a:p>
          <a:p>
            <a:r>
              <a:rPr lang="en-US" sz="2400" dirty="0">
                <a:solidFill>
                  <a:schemeClr val="bg1"/>
                </a:solidFill>
              </a:rPr>
              <a:t> mistakes can be done to create another isomer. in composites the polymers are used as matrix, epoxy resin. I guess the resin used for this materials could be either free radicals or catalysts, but I wonder if there is any advantage in mechanical properties? And how this can affect the bonding properties with the fiber-</a:t>
            </a:r>
            <a:r>
              <a:rPr lang="es-419" sz="2400" i="1" dirty="0">
                <a:solidFill>
                  <a:schemeClr val="bg1"/>
                </a:solidFill>
              </a:rPr>
              <a:t>Miguel Alejandro Pérez Salazar</a:t>
            </a:r>
            <a:endParaRPr lang="en-US" sz="2400" i="1" dirty="0">
              <a:solidFill>
                <a:schemeClr val="bg1"/>
              </a:solidFill>
            </a:endParaRPr>
          </a:p>
          <a:p>
            <a:endParaRPr lang="en-US" sz="2400" dirty="0">
              <a:solidFill>
                <a:schemeClr val="bg1"/>
              </a:solidFill>
            </a:endParaRPr>
          </a:p>
          <a:p>
            <a:endParaRPr lang="en-US" i="1" dirty="0">
              <a:solidFill>
                <a:schemeClr val="bg1"/>
              </a:solidFill>
            </a:endParaRPr>
          </a:p>
          <a:p>
            <a:endParaRPr lang="en-US" sz="2400" i="1" dirty="0">
              <a:solidFill>
                <a:schemeClr val="bg1"/>
              </a:solidFill>
            </a:endParaRPr>
          </a:p>
        </p:txBody>
      </p:sp>
      <p:sp>
        <p:nvSpPr>
          <p:cNvPr id="4" name="Slide Number Placeholder 3">
            <a:extLst>
              <a:ext uri="{FF2B5EF4-FFF2-40B4-BE49-F238E27FC236}">
                <a16:creationId xmlns:a16="http://schemas.microsoft.com/office/drawing/2014/main" id="{EFEAFB16-FB12-4853-A57E-6F7E8E25B891}"/>
              </a:ext>
            </a:extLst>
          </p:cNvPr>
          <p:cNvSpPr>
            <a:spLocks noGrp="1"/>
          </p:cNvSpPr>
          <p:nvPr>
            <p:ph type="sldNum" sz="quarter" idx="12"/>
          </p:nvPr>
        </p:nvSpPr>
        <p:spPr/>
        <p:txBody>
          <a:bodyPr/>
          <a:lstStyle/>
          <a:p>
            <a:fld id="{887FE027-31FB-4A1E-92BA-511346DB0406}" type="slidenum">
              <a:rPr lang="en-US" smtClean="0"/>
              <a:t>9</a:t>
            </a:fld>
            <a:endParaRPr lang="en-US" dirty="0"/>
          </a:p>
        </p:txBody>
      </p:sp>
      <p:pic>
        <p:nvPicPr>
          <p:cNvPr id="7" name="Graphic 6" descr="Professor">
            <a:extLst>
              <a:ext uri="{FF2B5EF4-FFF2-40B4-BE49-F238E27FC236}">
                <a16:creationId xmlns:a16="http://schemas.microsoft.com/office/drawing/2014/main" id="{D5E1B690-7518-8F45-B2CE-B62F4A5F496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430468" y="3616060"/>
            <a:ext cx="635413" cy="635413"/>
          </a:xfrm>
          <a:prstGeom prst="rect">
            <a:avLst/>
          </a:prstGeom>
        </p:spPr>
      </p:pic>
      <p:pic>
        <p:nvPicPr>
          <p:cNvPr id="8" name="Recorded Sound" descr="Recorded Sound">
            <a:hlinkClick r:id="" action="ppaction://media"/>
            <a:extLst>
              <a:ext uri="{FF2B5EF4-FFF2-40B4-BE49-F238E27FC236}">
                <a16:creationId xmlns:a16="http://schemas.microsoft.com/office/drawing/2014/main" id="{3BDA9D3D-A523-7841-90AA-64777712A51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142550" y="2429140"/>
            <a:ext cx="812800" cy="812800"/>
          </a:xfrm>
          <a:prstGeom prst="rect">
            <a:avLst/>
          </a:prstGeom>
        </p:spPr>
      </p:pic>
      <p:pic>
        <p:nvPicPr>
          <p:cNvPr id="9" name="Recorded Sound" descr="Recorded Sound">
            <a:hlinkClick r:id="" action="ppaction://media"/>
            <a:extLst>
              <a:ext uri="{FF2B5EF4-FFF2-40B4-BE49-F238E27FC236}">
                <a16:creationId xmlns:a16="http://schemas.microsoft.com/office/drawing/2014/main" id="{C99585B2-B794-3042-80B0-83CC7967E923}"/>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0196096" y="4799542"/>
            <a:ext cx="812800" cy="812800"/>
          </a:xfrm>
          <a:prstGeom prst="rect">
            <a:avLst/>
          </a:prstGeom>
        </p:spPr>
      </p:pic>
    </p:spTree>
    <p:extLst>
      <p:ext uri="{BB962C8B-B14F-4D97-AF65-F5344CB8AC3E}">
        <p14:creationId xmlns:p14="http://schemas.microsoft.com/office/powerpoint/2010/main" val="973586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056"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830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8"/>
                </p:tgtEl>
              </p:cMediaNode>
            </p:audio>
            <p:audio>
              <p:cMediaNode vol="80000">
                <p:cTn id="12" fill="hold" display="0">
                  <p:stCondLst>
                    <p:cond delay="indefinite"/>
                  </p:stCondLst>
                  <p:endCondLst>
                    <p:cond evt="onStopAudio" delay="0">
                      <p:tgtEl>
                        <p:sldTgt/>
                      </p:tgtEl>
                    </p:cond>
                  </p:endCondLst>
                </p:cTn>
                <p:tgtEl>
                  <p:spTgt spid="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BFE6588D79C3A44A7D062AB1549B9FE" ma:contentTypeVersion="8" ma:contentTypeDescription="Create a new document." ma:contentTypeScope="" ma:versionID="464faae30c7b41b8a9224dc43f9aa2b1">
  <xsd:schema xmlns:xsd="http://www.w3.org/2001/XMLSchema" xmlns:xs="http://www.w3.org/2001/XMLSchema" xmlns:p="http://schemas.microsoft.com/office/2006/metadata/properties" xmlns:ns3="d2ab1cf8-9ff1-4ab1-8a89-e2922336edcb" targetNamespace="http://schemas.microsoft.com/office/2006/metadata/properties" ma:root="true" ma:fieldsID="4971b29c56597cb2ecab1ea7874e7ecc" ns3:_="">
    <xsd:import namespace="d2ab1cf8-9ff1-4ab1-8a89-e2922336edcb"/>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ab1cf8-9ff1-4ab1-8a89-e2922336edc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412FEE4-3238-49DF-89B4-3D5760ECF8D1}">
  <ds:schemaRefs>
    <ds:schemaRef ds:uri="http://schemas.microsoft.com/sharepoint/v3/contenttype/forms"/>
  </ds:schemaRefs>
</ds:datastoreItem>
</file>

<file path=customXml/itemProps2.xml><?xml version="1.0" encoding="utf-8"?>
<ds:datastoreItem xmlns:ds="http://schemas.openxmlformats.org/officeDocument/2006/customXml" ds:itemID="{F6B1A659-82AC-4B1D-831A-4C48E6A634C7}">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2C3365F7-AB11-4F7A-B226-67CF3F7ECC7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2ab1cf8-9ff1-4ab1-8a89-e2922336edc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77</TotalTime>
  <Words>999</Words>
  <Application>Microsoft Macintosh PowerPoint</Application>
  <PresentationFormat>Widescreen</PresentationFormat>
  <Paragraphs>90</Paragraphs>
  <Slides>10</Slides>
  <Notes>0</Notes>
  <HiddenSlides>0</HiddenSlides>
  <MMClips>18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Q&amp;A Group 03.07.2020</vt:lpstr>
      <vt:lpstr>Categories</vt:lpstr>
      <vt:lpstr>Polimerization: Overview</vt:lpstr>
      <vt:lpstr>Polimerization: Free radical</vt:lpstr>
      <vt:lpstr>Polimerization: Free radical</vt:lpstr>
      <vt:lpstr>Polymerization: Condensation</vt:lpstr>
      <vt:lpstr>Molecular structure of polymers</vt:lpstr>
      <vt:lpstr>Physical and chemical properties of polymers</vt:lpstr>
      <vt:lpstr>Catalysts </vt:lpstr>
      <vt:lpstr>Others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Q&amp;A Group 03.07.2020</dc:title>
  <dc:creator>Ricardo Flores</dc:creator>
  <cp:lastModifiedBy>Jaime Bonilla Ríos</cp:lastModifiedBy>
  <cp:revision>6</cp:revision>
  <dcterms:created xsi:type="dcterms:W3CDTF">2020-07-03T18:18:27Z</dcterms:created>
  <dcterms:modified xsi:type="dcterms:W3CDTF">2020-07-03T20:55:04Z</dcterms:modified>
</cp:coreProperties>
</file>